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Helvetica Neue"/>
      <p:regular r:id="rId60"/>
      <p:bold r:id="rId61"/>
      <p:italic r:id="rId62"/>
      <p:boldItalic r:id="rId63"/>
    </p:embeddedFont>
    <p:embeddedFont>
      <p:font typeface="Helvetica Neue Light"/>
      <p:regular r:id="rId64"/>
      <p:bold r:id="rId65"/>
      <p:italic r:id="rId66"/>
      <p:boldItalic r:id="rId67"/>
    </p:embeddedFont>
    <p:embeddedFont>
      <p:font typeface="DM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4.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16.xml"/><Relationship Id="rId66" Type="http://schemas.openxmlformats.org/officeDocument/2006/relationships/font" Target="fonts/HelveticaNeueLight-italic.fntdata"/><Relationship Id="rId21" Type="http://schemas.openxmlformats.org/officeDocument/2006/relationships/slide" Target="slides/slide15.xml"/><Relationship Id="rId65" Type="http://schemas.openxmlformats.org/officeDocument/2006/relationships/font" Target="fonts/HelveticaNeueLight-bold.fntdata"/><Relationship Id="rId24" Type="http://schemas.openxmlformats.org/officeDocument/2006/relationships/slide" Target="slides/slide18.xml"/><Relationship Id="rId68" Type="http://schemas.openxmlformats.org/officeDocument/2006/relationships/font" Target="fonts/DMSans-regular.fntdata"/><Relationship Id="rId23" Type="http://schemas.openxmlformats.org/officeDocument/2006/relationships/slide" Target="slides/slide17.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M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3e6155a5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3e6155a5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43f4da3c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43f4da3c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43f4da3cb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43f4da3cb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43f4da3c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43f4da3cb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43f4da3c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43f4da3c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43f4da3c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43f4da3c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43f4da3c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43f4da3c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43f4da3c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43f4da3c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43f4da3c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43f4da3c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43f4da3cb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43f4da3cb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3f4da3c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43f4da3c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3e6155a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3e6155a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43f4da3cb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43f4da3c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3f4da3cb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3f4da3cb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43f4da3c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43f4da3cb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43f4da3cb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43f4da3c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43f4da3cb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43f4da3cb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43f4da3cb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43f4da3cb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43f4da3c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e43f4da3cb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43f4da3c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43f4da3c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43f4da3cb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43f4da3cb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43f4da3cb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43f4da3cb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43f4da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43f4da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43f4da3cb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43f4da3cb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43f4da3cb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43f4da3cb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3e6155a5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e3e6155a56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3e6155a5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e3e6155a56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43f4da3cb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43f4da3cb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43f4da3cb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43f4da3cb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43f4da3cb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43f4da3c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43f4da3cb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43f4da3cb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43f4da3cb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43f4da3cb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43f4da3cb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43f4da3cb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3e6155a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3e6155a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43f4da3cb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43f4da3cb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43f4da3cb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43f4da3cb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3e6155a5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3e6155a5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3e6155a5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e3e6155a5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3e6155a56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3e6155a5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3e6155a5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3e6155a5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3e6155a56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e3e6155a56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3e6155a5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3e6155a5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e3e6155a5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e3e6155a5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43f4da3cb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43f4da3cb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3e6155a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3e6155a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59eb173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59eb173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3e6155a5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3e6155a5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3e6155a5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3e6155a5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3e6155a56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3e6155a56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43f4da3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43f4da3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43f4da3c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43f4da3c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43f4da3c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43f4da3c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43f4da3c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43f4da3c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2" name="Shape 72"/>
        <p:cNvGrpSpPr/>
        <p:nvPr/>
      </p:nvGrpSpPr>
      <p:grpSpPr>
        <a:xfrm>
          <a:off x="0" y="0"/>
          <a:ext cx="0" cy="0"/>
          <a:chOff x="0" y="0"/>
          <a:chExt cx="0" cy="0"/>
        </a:xfrm>
      </p:grpSpPr>
      <p:sp>
        <p:nvSpPr>
          <p:cNvPr id="73" name="Google Shape;73;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5" name="Google Shape;75;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0" name="Google Shape;80;p2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6" Type="http://schemas.openxmlformats.org/officeDocument/2006/relationships/theme" Target="../theme/theme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1" name="Google Shape;7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0.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9.jpg"/><Relationship Id="rId4" Type="http://schemas.openxmlformats.org/officeDocument/2006/relationships/image" Target="../media/image10.png"/><Relationship Id="rId5"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image" Target="../media/image10.png"/><Relationship Id="rId5" Type="http://schemas.openxmlformats.org/officeDocument/2006/relationships/image" Target="../media/image53.png"/><Relationship Id="rId6" Type="http://schemas.openxmlformats.org/officeDocument/2006/relationships/image" Target="../media/image42.png"/><Relationship Id="rId7"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git-scm.com/book/pt-br/v2/Come%C3%A7ando-Instalando-o-Git" TargetMode="Externa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education.github.com/git-cheat-sheet-education.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www.youtube.com/watch?v=aa5TJ9OrbO8" TargetMode="External"/><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www.youtube.com/watch?v=48lBrNMxjUQ" TargetMode="Externa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github.com/github/gitignore/blob/main/Python.gitignore" TargetMode="Externa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3.png"/><Relationship Id="rId5" Type="http://schemas.openxmlformats.org/officeDocument/2006/relationships/hyperlink" Target="https://docs.github.com/pt/get-started/quickstart/create-a-rep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50.png"/><Relationship Id="rId5" Type="http://schemas.openxmlformats.org/officeDocument/2006/relationships/image" Target="../media/image6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56.png"/><Relationship Id="rId4" Type="http://schemas.openxmlformats.org/officeDocument/2006/relationships/hyperlink" Target="https://education.github.com/git-cheat-sheet-education.pdf" TargetMode="External"/><Relationship Id="rId5" Type="http://schemas.openxmlformats.org/officeDocument/2006/relationships/hyperlink" Target="https://docs.github.com/pt/get-started/quickstart/create-a-repo" TargetMode="External"/><Relationship Id="rId6" Type="http://schemas.openxmlformats.org/officeDocument/2006/relationships/hyperlink" Target="https://docs.github.com/pt/get-started/quickstart/create-a-repo" TargetMode="External"/><Relationship Id="rId7" Type="http://schemas.openxmlformats.org/officeDocument/2006/relationships/hyperlink" Target="https://github.com/github/gitignore/blob/main/Python.gitignor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7"/>
          <p:cNvSpPr txBox="1"/>
          <p:nvPr/>
        </p:nvSpPr>
        <p:spPr>
          <a:xfrm>
            <a:off x="341250" y="1701150"/>
            <a:ext cx="48273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12" name="Google Shape;112;p37"/>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3" name="Google Shape;113;p37"/>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4" name="Google Shape;114;p37"/>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5" name="Google Shape;115;p37"/>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7"/>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7"/>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7"/>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9" name="Google Shape;119;p37"/>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20" name="Google Shape;120;p37"/>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21" name="Google Shape;121;p37"/>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122" name="Google Shape;122;p37"/>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123" name="Google Shape;123;p37"/>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202" name="Google Shape;202;p46"/>
          <p:cNvSpPr txBox="1"/>
          <p:nvPr/>
        </p:nvSpPr>
        <p:spPr>
          <a:xfrm>
            <a:off x="457725" y="2290650"/>
            <a:ext cx="4656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500"/>
              </a:spcBef>
              <a:spcAft>
                <a:spcPts val="0"/>
              </a:spcAft>
              <a:buClr>
                <a:srgbClr val="374151"/>
              </a:buClr>
              <a:buSzPts val="1350"/>
              <a:buFont typeface="Roboto"/>
              <a:buAutoNum type="arabicPeriod"/>
            </a:pPr>
            <a:r>
              <a:rPr b="1" lang="pt-BR" sz="1350">
                <a:solidFill>
                  <a:srgbClr val="374151"/>
                </a:solidFill>
                <a:highlight>
                  <a:srgbClr val="EAFF6A"/>
                </a:highlight>
                <a:latin typeface="DM Sans"/>
                <a:ea typeface="DM Sans"/>
                <a:cs typeface="DM Sans"/>
                <a:sym typeface="DM Sans"/>
              </a:rPr>
              <a:t>Facilidade de uso:</a:t>
            </a:r>
            <a:r>
              <a:rPr b="1" lang="pt-BR" sz="1350">
                <a:solidFill>
                  <a:srgbClr val="374151"/>
                </a:solidFill>
                <a:highlight>
                  <a:srgbClr val="F7F7F8"/>
                </a:highlight>
                <a:latin typeface="DM Sans"/>
                <a:ea typeface="DM Sans"/>
                <a:cs typeface="DM Sans"/>
                <a:sym typeface="DM Sans"/>
              </a:rPr>
              <a:t> </a:t>
            </a:r>
            <a:r>
              <a:rPr lang="pt-BR" sz="1350">
                <a:solidFill>
                  <a:srgbClr val="374151"/>
                </a:solidFill>
                <a:latin typeface="DM Sans"/>
                <a:ea typeface="DM Sans"/>
                <a:cs typeface="DM Sans"/>
                <a:sym typeface="DM Sans"/>
              </a:rPr>
              <a:t>relativamente fácil de aprender e usar, principalmente para desenvolvedores que já estão familiarizados com outros sistemas de controle de versão.</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Roboto"/>
              <a:buAutoNum type="arabicPeriod"/>
            </a:pPr>
            <a:r>
              <a:rPr b="1" lang="pt-BR" sz="1350">
                <a:solidFill>
                  <a:srgbClr val="374151"/>
                </a:solidFill>
                <a:highlight>
                  <a:srgbClr val="EAFF6A"/>
                </a:highlight>
                <a:latin typeface="DM Sans"/>
                <a:ea typeface="DM Sans"/>
                <a:cs typeface="DM Sans"/>
                <a:sym typeface="DM Sans"/>
              </a:rPr>
              <a:t>Velocidade:</a:t>
            </a:r>
            <a:r>
              <a:rPr lang="pt-BR" sz="1350">
                <a:solidFill>
                  <a:srgbClr val="374151"/>
                </a:solidFill>
                <a:highlight>
                  <a:srgbClr val="EAFF6A"/>
                </a:highlight>
                <a:latin typeface="DM Sans"/>
                <a:ea typeface="DM Sans"/>
                <a:cs typeface="DM Sans"/>
                <a:sym typeface="DM Sans"/>
              </a:rPr>
              <a:t> </a:t>
            </a:r>
            <a:r>
              <a:rPr lang="pt-BR" sz="1350">
                <a:solidFill>
                  <a:srgbClr val="374151"/>
                </a:solidFill>
                <a:latin typeface="DM Sans"/>
                <a:ea typeface="DM Sans"/>
                <a:cs typeface="DM Sans"/>
                <a:sym typeface="DM Sans"/>
              </a:rPr>
              <a:t>os sistemas normalmente são muito rápido e eficiente no gerenciamento de arquivos, mesmo em projetos grandes com muitos arquivos e histórico de alterações.</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208" name="Google Shape;208;p47"/>
          <p:cNvSpPr txBox="1"/>
          <p:nvPr/>
        </p:nvSpPr>
        <p:spPr>
          <a:xfrm>
            <a:off x="457725" y="2290650"/>
            <a:ext cx="46566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374151"/>
              </a:buClr>
              <a:buSzPts val="1350"/>
              <a:buFont typeface="Roboto"/>
              <a:buAutoNum type="arabicPeriod" startAt="3"/>
            </a:pPr>
            <a:r>
              <a:rPr b="1" lang="pt-BR" sz="1350">
                <a:solidFill>
                  <a:srgbClr val="374151"/>
                </a:solidFill>
                <a:highlight>
                  <a:srgbClr val="EAFF6A"/>
                </a:highlight>
                <a:latin typeface="DM Sans"/>
                <a:ea typeface="DM Sans"/>
                <a:cs typeface="DM Sans"/>
                <a:sym typeface="DM Sans"/>
              </a:rPr>
              <a:t>Colaboração: </a:t>
            </a:r>
            <a:r>
              <a:rPr lang="pt-BR" sz="1350">
                <a:solidFill>
                  <a:srgbClr val="374151"/>
                </a:solidFill>
                <a:latin typeface="DM Sans"/>
                <a:ea typeface="DM Sans"/>
                <a:cs typeface="DM Sans"/>
                <a:sym typeface="DM Sans"/>
              </a:rPr>
              <a:t>permite que várias pessoas trabalhem no mesmo código simultaneamente, com a possibilidade de mesclar as mudanças de diferentes desenvolvedores em um código final funcionando.</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DM Sans"/>
              <a:buAutoNum type="arabicPeriod" startAt="3"/>
            </a:pPr>
            <a:r>
              <a:rPr b="1" lang="pt-BR" sz="1350">
                <a:solidFill>
                  <a:srgbClr val="374151"/>
                </a:solidFill>
                <a:highlight>
                  <a:srgbClr val="EAFF6A"/>
                </a:highlight>
                <a:latin typeface="DM Sans"/>
                <a:ea typeface="DM Sans"/>
                <a:cs typeface="DM Sans"/>
                <a:sym typeface="DM Sans"/>
              </a:rPr>
              <a:t>Histórico de alterações:</a:t>
            </a:r>
            <a:r>
              <a:rPr lang="pt-BR" sz="1350">
                <a:solidFill>
                  <a:srgbClr val="374151"/>
                </a:solidFill>
                <a:latin typeface="DM Sans"/>
                <a:ea typeface="DM Sans"/>
                <a:cs typeface="DM Sans"/>
                <a:sym typeface="DM Sans"/>
              </a:rPr>
              <a:t> mantém um histórico completo de todas as mudanças feitas em um arquivo ao longo do tempo, permitindo que os desenvolvedores voltem a versões anteriores ou comparem diferentes versões de um arquivo.</a:t>
            </a:r>
            <a:endParaRPr sz="1350">
              <a:solidFill>
                <a:srgbClr val="37415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214" name="Google Shape;214;p48"/>
          <p:cNvSpPr txBox="1"/>
          <p:nvPr/>
        </p:nvSpPr>
        <p:spPr>
          <a:xfrm>
            <a:off x="457725" y="2290650"/>
            <a:ext cx="46566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374151"/>
              </a:buClr>
              <a:buSzPts val="1350"/>
              <a:buFont typeface="DM Sans"/>
              <a:buAutoNum type="arabicPeriod" startAt="5"/>
            </a:pPr>
            <a:r>
              <a:rPr b="1" lang="pt-BR" sz="1350">
                <a:solidFill>
                  <a:srgbClr val="374151"/>
                </a:solidFill>
                <a:highlight>
                  <a:srgbClr val="EAFF6A"/>
                </a:highlight>
                <a:latin typeface="DM Sans"/>
                <a:ea typeface="DM Sans"/>
                <a:cs typeface="DM Sans"/>
                <a:sym typeface="DM Sans"/>
              </a:rPr>
              <a:t>Ramificação:</a:t>
            </a:r>
            <a:r>
              <a:rPr lang="pt-BR" sz="1350">
                <a:solidFill>
                  <a:srgbClr val="374151"/>
                </a:solidFill>
                <a:latin typeface="DM Sans"/>
                <a:ea typeface="DM Sans"/>
                <a:cs typeface="DM Sans"/>
                <a:sym typeface="DM Sans"/>
              </a:rPr>
              <a:t> permite que os desenvolvedores criem ramificações ou branches para experimentar novas funcionalidades ou correções de bugs sem afetar o código principal, e depois mesclar as mudanças apenas quando estiverem prontos.</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DM Sans"/>
              <a:buAutoNum type="arabicPeriod" startAt="5"/>
            </a:pPr>
            <a:r>
              <a:rPr b="1" lang="pt-BR" sz="1350">
                <a:solidFill>
                  <a:srgbClr val="374151"/>
                </a:solidFill>
                <a:highlight>
                  <a:srgbClr val="EAFF6A"/>
                </a:highlight>
                <a:latin typeface="DM Sans"/>
                <a:ea typeface="DM Sans"/>
                <a:cs typeface="DM Sans"/>
                <a:sym typeface="DM Sans"/>
              </a:rPr>
              <a:t>Suporte para grandes projetos:</a:t>
            </a:r>
            <a:r>
              <a:rPr lang="pt-BR" sz="1350">
                <a:solidFill>
                  <a:srgbClr val="374151"/>
                </a:solidFill>
                <a:latin typeface="DM Sans"/>
                <a:ea typeface="DM Sans"/>
                <a:cs typeface="DM Sans"/>
                <a:sym typeface="DM Sans"/>
              </a:rPr>
              <a:t> É capaz de lidar com projetos grandes com muitos arquivos e muitos desenvolvedores trabalhando simultaneamente.</a:t>
            </a:r>
            <a:endParaRPr sz="1350">
              <a:solidFill>
                <a:srgbClr val="37415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220" name="Google Shape;220;p49"/>
          <p:cNvSpPr txBox="1"/>
          <p:nvPr/>
        </p:nvSpPr>
        <p:spPr>
          <a:xfrm>
            <a:off x="457725" y="2290650"/>
            <a:ext cx="46566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374151"/>
              </a:buClr>
              <a:buSzPts val="1350"/>
              <a:buFont typeface="DM Sans"/>
              <a:buAutoNum type="arabicPeriod" startAt="7"/>
            </a:pPr>
            <a:r>
              <a:rPr b="1" lang="pt-BR" sz="1350">
                <a:solidFill>
                  <a:srgbClr val="374151"/>
                </a:solidFill>
                <a:highlight>
                  <a:srgbClr val="EAFF6A"/>
                </a:highlight>
                <a:latin typeface="DM Sans"/>
                <a:ea typeface="DM Sans"/>
                <a:cs typeface="DM Sans"/>
                <a:sym typeface="DM Sans"/>
              </a:rPr>
              <a:t>Comunidade ativa</a:t>
            </a:r>
            <a:r>
              <a:rPr lang="pt-BR" sz="1350">
                <a:solidFill>
                  <a:srgbClr val="374151"/>
                </a:solidFill>
                <a:latin typeface="DM Sans"/>
                <a:ea typeface="DM Sans"/>
                <a:cs typeface="DM Sans"/>
                <a:sym typeface="DM Sans"/>
              </a:rPr>
              <a:t>: Possui uma comunidade ativa de desenvolvedores que trabalham constantemente para melhorar o sistema e fornecer suporte aos usuários.</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rgbClr val="374151"/>
              </a:buClr>
              <a:buSzPts val="1350"/>
              <a:buFont typeface="DM Sans"/>
              <a:buAutoNum type="arabicPeriod" startAt="7"/>
            </a:pPr>
            <a:r>
              <a:rPr b="1" lang="pt-BR" sz="1350">
                <a:solidFill>
                  <a:srgbClr val="374151"/>
                </a:solidFill>
                <a:highlight>
                  <a:srgbClr val="EAFF6A"/>
                </a:highlight>
                <a:latin typeface="DM Sans"/>
                <a:ea typeface="DM Sans"/>
                <a:cs typeface="DM Sans"/>
                <a:sym typeface="DM Sans"/>
              </a:rPr>
              <a:t>Integração: </a:t>
            </a:r>
            <a:r>
              <a:rPr lang="pt-BR" sz="1350">
                <a:solidFill>
                  <a:srgbClr val="374151"/>
                </a:solidFill>
                <a:latin typeface="DM Sans"/>
                <a:ea typeface="DM Sans"/>
                <a:cs typeface="DM Sans"/>
                <a:sym typeface="DM Sans"/>
              </a:rPr>
              <a:t>Pode ser facilmente integrado a outras ferramentas de desenvolvimento, como sistemas de automação de construção e deploy, facilitando o desenvolvimento de software e implantações.</a:t>
            </a:r>
            <a:endParaRPr sz="1350">
              <a:solidFill>
                <a:srgbClr val="37415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rgbClr val="37415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GIT x Github</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1"/>
          <p:cNvSpPr/>
          <p:nvPr/>
        </p:nvSpPr>
        <p:spPr>
          <a:xfrm>
            <a:off x="596900" y="1508675"/>
            <a:ext cx="31461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51"/>
          <p:cNvPicPr preferRelativeResize="0"/>
          <p:nvPr/>
        </p:nvPicPr>
        <p:blipFill rotWithShape="1">
          <a:blip r:embed="rId3">
            <a:alphaModFix/>
          </a:blip>
          <a:srcRect b="0" l="189" r="189" t="0"/>
          <a:stretch/>
        </p:blipFill>
        <p:spPr>
          <a:xfrm>
            <a:off x="5846650" y="0"/>
            <a:ext cx="3297375" cy="5143499"/>
          </a:xfrm>
          <a:prstGeom prst="rect">
            <a:avLst/>
          </a:prstGeom>
          <a:noFill/>
          <a:ln>
            <a:noFill/>
          </a:ln>
        </p:spPr>
      </p:pic>
      <p:sp>
        <p:nvSpPr>
          <p:cNvPr id="232" name="Google Shape;232;p5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GIT?</a:t>
            </a:r>
            <a:endParaRPr b="1" sz="4000">
              <a:solidFill>
                <a:schemeClr val="dk1"/>
              </a:solidFill>
              <a:latin typeface="DM Sans"/>
              <a:ea typeface="DM Sans"/>
              <a:cs typeface="DM Sans"/>
              <a:sym typeface="DM Sans"/>
            </a:endParaRPr>
          </a:p>
        </p:txBody>
      </p:sp>
      <p:pic>
        <p:nvPicPr>
          <p:cNvPr id="233" name="Google Shape;233;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51"/>
          <p:cNvSpPr txBox="1"/>
          <p:nvPr/>
        </p:nvSpPr>
        <p:spPr>
          <a:xfrm>
            <a:off x="501450" y="1931363"/>
            <a:ext cx="49872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Com o </a:t>
            </a:r>
            <a:r>
              <a:rPr b="1" lang="pt-BR" sz="1350">
                <a:highlight>
                  <a:srgbClr val="EAFF6A"/>
                </a:highlight>
                <a:latin typeface="DM Sans"/>
                <a:ea typeface="DM Sans"/>
                <a:cs typeface="DM Sans"/>
                <a:sym typeface="DM Sans"/>
              </a:rPr>
              <a:t>Git</a:t>
            </a:r>
            <a:r>
              <a:rPr lang="pt-BR" sz="1350">
                <a:latin typeface="DM Sans"/>
                <a:ea typeface="DM Sans"/>
                <a:cs typeface="DM Sans"/>
                <a:sym typeface="DM Sans"/>
              </a:rPr>
              <a:t>, os desenvolvedores podem criar um repositório ou diretório para armazenar todos os arquivos de um projeto, rastrear as mudanças feitas nesses arquivos ao longo do tempo, criar ramificações ou branches para experimentar novas funcionalidades sem afetar o código principal, mesclar as mudanças feitas por diferentes desenvolvedores em um código final funcionando, e muito mais.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É como uma máquina do tempo para o seu código-fonte. </a:t>
            </a:r>
            <a:r>
              <a:rPr lang="pt-BR" sz="1350">
                <a:latin typeface="DM Sans"/>
                <a:ea typeface="DM Sans"/>
                <a:cs typeface="DM Sans"/>
                <a:sym typeface="DM Sans"/>
              </a:rPr>
              <a:t>Ele permite que você salve várias versões do seu código em diferentes momentos, para que você possa voltar no tempo e ver o que foi alterado e quando.</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2"/>
          <p:cNvSpPr/>
          <p:nvPr/>
        </p:nvSpPr>
        <p:spPr>
          <a:xfrm>
            <a:off x="596900" y="1508675"/>
            <a:ext cx="40248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52"/>
          <p:cNvPicPr preferRelativeResize="0"/>
          <p:nvPr/>
        </p:nvPicPr>
        <p:blipFill rotWithShape="1">
          <a:blip r:embed="rId3">
            <a:alphaModFix/>
          </a:blip>
          <a:srcRect b="1710" l="6217" r="0" t="0"/>
          <a:stretch/>
        </p:blipFill>
        <p:spPr>
          <a:xfrm>
            <a:off x="5846650" y="0"/>
            <a:ext cx="3297374" cy="5143500"/>
          </a:xfrm>
          <a:prstGeom prst="rect">
            <a:avLst/>
          </a:prstGeom>
          <a:noFill/>
          <a:ln>
            <a:noFill/>
          </a:ln>
        </p:spPr>
      </p:pic>
      <p:sp>
        <p:nvSpPr>
          <p:cNvPr id="241" name="Google Shape;241;p5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do</a:t>
            </a:r>
            <a:r>
              <a:rPr b="1" lang="pt-BR" sz="4000">
                <a:solidFill>
                  <a:schemeClr val="dk1"/>
                </a:solidFill>
                <a:latin typeface="DM Sans"/>
                <a:ea typeface="DM Sans"/>
                <a:cs typeface="DM Sans"/>
                <a:sym typeface="DM Sans"/>
              </a:rPr>
              <a:t> GIT?</a:t>
            </a:r>
            <a:endParaRPr b="1" sz="4000">
              <a:solidFill>
                <a:schemeClr val="dk1"/>
              </a:solidFill>
              <a:latin typeface="DM Sans"/>
              <a:ea typeface="DM Sans"/>
              <a:cs typeface="DM Sans"/>
              <a:sym typeface="DM Sans"/>
            </a:endParaRPr>
          </a:p>
        </p:txBody>
      </p:sp>
      <p:pic>
        <p:nvPicPr>
          <p:cNvPr id="242" name="Google Shape;242;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3" name="Google Shape;243;p52"/>
          <p:cNvSpPr txBox="1"/>
          <p:nvPr/>
        </p:nvSpPr>
        <p:spPr>
          <a:xfrm>
            <a:off x="501450" y="1931363"/>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Como muitas coisas na vida, o Git começou com um pouco de destruição criativa e uma ardente controvérsia.</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Em 2005, a relação entre a comunidade que desenvolveu o núcleo do Linux e a empresa que desenvolveu BitKeeper (ferramenta até então utilizada) quebrou em pedaços, e a ferramenta passou a ser paga. Isto alertou a comunidade que desenvolvia o Linux (e especialmente Linus Torvalds, o criador do Linux) a desenvolver a sua própria ferramenta baseada em lições aprendidas ao usar o BitKeeper.</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3"/>
          <p:cNvSpPr/>
          <p:nvPr/>
        </p:nvSpPr>
        <p:spPr>
          <a:xfrm>
            <a:off x="596900" y="1508675"/>
            <a:ext cx="38451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53"/>
          <p:cNvPicPr preferRelativeResize="0"/>
          <p:nvPr/>
        </p:nvPicPr>
        <p:blipFill rotWithShape="1">
          <a:blip r:embed="rId3">
            <a:alphaModFix/>
          </a:blip>
          <a:srcRect b="1710" l="6217" r="0" t="0"/>
          <a:stretch/>
        </p:blipFill>
        <p:spPr>
          <a:xfrm>
            <a:off x="5846650" y="0"/>
            <a:ext cx="3297374" cy="5143500"/>
          </a:xfrm>
          <a:prstGeom prst="rect">
            <a:avLst/>
          </a:prstGeom>
          <a:noFill/>
          <a:ln>
            <a:noFill/>
          </a:ln>
        </p:spPr>
      </p:pic>
      <p:sp>
        <p:nvSpPr>
          <p:cNvPr id="250" name="Google Shape;250;p5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do GIT?</a:t>
            </a:r>
            <a:endParaRPr b="1" sz="4000">
              <a:solidFill>
                <a:schemeClr val="dk1"/>
              </a:solidFill>
              <a:latin typeface="DM Sans"/>
              <a:ea typeface="DM Sans"/>
              <a:cs typeface="DM Sans"/>
              <a:sym typeface="DM Sans"/>
            </a:endParaRPr>
          </a:p>
        </p:txBody>
      </p:sp>
      <p:pic>
        <p:nvPicPr>
          <p:cNvPr id="251" name="Google Shape;251;p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2" name="Google Shape;252;p53"/>
          <p:cNvSpPr txBox="1"/>
          <p:nvPr/>
        </p:nvSpPr>
        <p:spPr>
          <a:xfrm>
            <a:off x="501450" y="1931363"/>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 Algumas metas do novo sistema era os seguintes: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Velocidade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Projeto simples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Forte suporte para desenvolvimento não-linear (milhares de ramos paralelos)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Completamente distribuído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Capaz de lidar com projetos grandes como o núcleo o Linux com eficiência (velocidade e tamanho dos dados)</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4"/>
          <p:cNvSpPr txBox="1"/>
          <p:nvPr/>
        </p:nvSpPr>
        <p:spPr>
          <a:xfrm>
            <a:off x="473350" y="1229125"/>
            <a:ext cx="81411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GIT e GitHub são a mesma coisa? </a:t>
            </a:r>
            <a:endParaRPr b="1" sz="4000">
              <a:solidFill>
                <a:srgbClr val="EAFF6A"/>
              </a:solidFill>
              <a:latin typeface="DM Sans"/>
              <a:ea typeface="DM Sans"/>
              <a:cs typeface="DM Sans"/>
              <a:sym typeface="DM Sans"/>
            </a:endParaRPr>
          </a:p>
        </p:txBody>
      </p:sp>
      <p:sp>
        <p:nvSpPr>
          <p:cNvPr id="258" name="Google Shape;258;p54"/>
          <p:cNvSpPr txBox="1"/>
          <p:nvPr/>
        </p:nvSpPr>
        <p:spPr>
          <a:xfrm>
            <a:off x="473350" y="2454275"/>
            <a:ext cx="7910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500">
                <a:solidFill>
                  <a:schemeClr val="lt1"/>
                </a:solidFill>
                <a:latin typeface="DM Sans"/>
                <a:ea typeface="DM Sans"/>
                <a:cs typeface="DM Sans"/>
                <a:sym typeface="DM Sans"/>
              </a:rPr>
              <a:t>Não! </a:t>
            </a:r>
            <a:r>
              <a:rPr lang="pt-BR" sz="1850">
                <a:solidFill>
                  <a:srgbClr val="4E443C"/>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5"/>
          <p:cNvSpPr/>
          <p:nvPr/>
        </p:nvSpPr>
        <p:spPr>
          <a:xfrm>
            <a:off x="596900" y="1508675"/>
            <a:ext cx="39750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55"/>
          <p:cNvPicPr preferRelativeResize="0"/>
          <p:nvPr/>
        </p:nvPicPr>
        <p:blipFill rotWithShape="1">
          <a:blip r:embed="rId3">
            <a:alphaModFix/>
          </a:blip>
          <a:srcRect b="0" l="31971" r="31967" t="0"/>
          <a:stretch/>
        </p:blipFill>
        <p:spPr>
          <a:xfrm>
            <a:off x="5846650" y="0"/>
            <a:ext cx="3297374" cy="5143500"/>
          </a:xfrm>
          <a:prstGeom prst="rect">
            <a:avLst/>
          </a:prstGeom>
          <a:noFill/>
          <a:ln>
            <a:noFill/>
          </a:ln>
        </p:spPr>
      </p:pic>
      <p:sp>
        <p:nvSpPr>
          <p:cNvPr id="265" name="Google Shape;265;p5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GitHub?</a:t>
            </a:r>
            <a:endParaRPr b="1" sz="4000">
              <a:solidFill>
                <a:schemeClr val="dk1"/>
              </a:solidFill>
              <a:latin typeface="DM Sans"/>
              <a:ea typeface="DM Sans"/>
              <a:cs typeface="DM Sans"/>
              <a:sym typeface="DM Sans"/>
            </a:endParaRPr>
          </a:p>
        </p:txBody>
      </p:sp>
      <p:pic>
        <p:nvPicPr>
          <p:cNvPr id="266" name="Google Shape;266;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7" name="Google Shape;267;p55"/>
          <p:cNvSpPr txBox="1"/>
          <p:nvPr/>
        </p:nvSpPr>
        <p:spPr>
          <a:xfrm>
            <a:off x="501450" y="193136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GitHub é um serviço baseado em nuvem que hospeda um sistema de controle de versão do tipo GIT.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Assim como o </a:t>
            </a:r>
            <a:r>
              <a:rPr b="1" lang="pt-BR" sz="1350">
                <a:latin typeface="DM Sans"/>
                <a:ea typeface="DM Sans"/>
                <a:cs typeface="DM Sans"/>
                <a:sym typeface="DM Sans"/>
              </a:rPr>
              <a:t>Google Fotos </a:t>
            </a:r>
            <a:r>
              <a:rPr lang="pt-BR" sz="1350">
                <a:latin typeface="DM Sans"/>
                <a:ea typeface="DM Sans"/>
                <a:cs typeface="DM Sans"/>
                <a:sym typeface="DM Sans"/>
              </a:rPr>
              <a:t>é um “Drive” específico para fotos, possuindo visualizações, edições, álbuns e gerenciamento de fotos.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GitHub é como um “Drive” específico para arquivos GIT, possuindo funcionalidades específicas para arquivos GIT.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68" name="Google Shape;268;p55"/>
          <p:cNvPicPr preferRelativeResize="0"/>
          <p:nvPr/>
        </p:nvPicPr>
        <p:blipFill rotWithShape="1">
          <a:blip r:embed="rId5">
            <a:alphaModFix/>
          </a:blip>
          <a:srcRect b="0" l="0" r="0" t="0"/>
          <a:stretch/>
        </p:blipFill>
        <p:spPr>
          <a:xfrm>
            <a:off x="6084200" y="3147500"/>
            <a:ext cx="2877951" cy="128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30" name="Google Shape;130;p3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31" name="Google Shape;131;p3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6"/>
          <p:cNvSpPr/>
          <p:nvPr/>
        </p:nvSpPr>
        <p:spPr>
          <a:xfrm>
            <a:off x="596900" y="1508675"/>
            <a:ext cx="48918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56"/>
          <p:cNvPicPr preferRelativeResize="0"/>
          <p:nvPr/>
        </p:nvPicPr>
        <p:blipFill rotWithShape="1">
          <a:blip r:embed="rId3">
            <a:alphaModFix amt="30000"/>
          </a:blip>
          <a:srcRect b="0" l="28636" r="28636" t="0"/>
          <a:stretch/>
        </p:blipFill>
        <p:spPr>
          <a:xfrm>
            <a:off x="5846650" y="0"/>
            <a:ext cx="3297377" cy="5143501"/>
          </a:xfrm>
          <a:prstGeom prst="rect">
            <a:avLst/>
          </a:prstGeom>
          <a:noFill/>
          <a:ln>
            <a:noFill/>
          </a:ln>
        </p:spPr>
      </p:pic>
      <p:sp>
        <p:nvSpPr>
          <p:cNvPr id="275" name="Google Shape;275;p56"/>
          <p:cNvSpPr txBox="1"/>
          <p:nvPr/>
        </p:nvSpPr>
        <p:spPr>
          <a:xfrm>
            <a:off x="501450" y="776950"/>
            <a:ext cx="5579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Outras plataformas</a:t>
            </a:r>
            <a:endParaRPr b="1" sz="4000">
              <a:solidFill>
                <a:schemeClr val="dk1"/>
              </a:solidFill>
              <a:latin typeface="DM Sans"/>
              <a:ea typeface="DM Sans"/>
              <a:cs typeface="DM Sans"/>
              <a:sym typeface="DM Sans"/>
            </a:endParaRPr>
          </a:p>
        </p:txBody>
      </p:sp>
      <p:pic>
        <p:nvPicPr>
          <p:cNvPr id="276" name="Google Shape;276;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7" name="Google Shape;277;p56"/>
          <p:cNvSpPr txBox="1"/>
          <p:nvPr/>
        </p:nvSpPr>
        <p:spPr>
          <a:xfrm>
            <a:off x="501450" y="1931363"/>
            <a:ext cx="4987200" cy="279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pt-BR" sz="1350">
                <a:solidFill>
                  <a:schemeClr val="dk1"/>
                </a:solidFill>
                <a:highlight>
                  <a:srgbClr val="FCFCFA"/>
                </a:highlight>
                <a:latin typeface="DM Sans"/>
                <a:ea typeface="DM Sans"/>
                <a:cs typeface="DM Sans"/>
                <a:sym typeface="DM Sans"/>
              </a:rPr>
              <a:t>Existem várias outras plataformas baseadas em nuvem semelhantes ao Github. </a:t>
            </a:r>
            <a:r>
              <a:rPr lang="pt-BR" sz="1350">
                <a:solidFill>
                  <a:schemeClr val="dk1"/>
                </a:solidFill>
                <a:highlight>
                  <a:schemeClr val="accent6"/>
                </a:highlight>
                <a:latin typeface="DM Sans"/>
                <a:ea typeface="DM Sans"/>
                <a:cs typeface="DM Sans"/>
                <a:sym typeface="DM Sans"/>
              </a:rPr>
              <a:t>Alguns exemplos incluem:</a:t>
            </a:r>
            <a:endParaRPr sz="1350">
              <a:solidFill>
                <a:schemeClr val="dk1"/>
              </a:solidFill>
              <a:highlight>
                <a:schemeClr val="accent6"/>
              </a:highlight>
              <a:latin typeface="DM Sans"/>
              <a:ea typeface="DM Sans"/>
              <a:cs typeface="DM Sans"/>
              <a:sym typeface="DM Sans"/>
            </a:endParaRPr>
          </a:p>
          <a:p>
            <a:pPr indent="-314325" lvl="0" marL="457200" rtl="0" algn="l">
              <a:lnSpc>
                <a:spcPct val="115000"/>
              </a:lnSpc>
              <a:spcBef>
                <a:spcPts val="15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GitLab</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Bitbucket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SourceForge</a:t>
            </a:r>
            <a:endParaRPr sz="1350">
              <a:solidFill>
                <a:schemeClr val="dk1"/>
              </a:solidFill>
              <a:latin typeface="DM Sans"/>
              <a:ea typeface="DM Sans"/>
              <a:cs typeface="DM Sans"/>
              <a:sym typeface="DM Sans"/>
            </a:endParaRPr>
          </a:p>
          <a:p>
            <a:pPr indent="0" lvl="0" marL="0" rtl="0" algn="l">
              <a:lnSpc>
                <a:spcPct val="115000"/>
              </a:lnSpc>
              <a:spcBef>
                <a:spcPts val="1500"/>
              </a:spcBef>
              <a:spcAft>
                <a:spcPts val="0"/>
              </a:spcAft>
              <a:buClr>
                <a:schemeClr val="dk1"/>
              </a:buClr>
              <a:buSzPts val="18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500"/>
              </a:spcBef>
              <a:spcAft>
                <a:spcPts val="0"/>
              </a:spcAft>
              <a:buClr>
                <a:schemeClr val="dk1"/>
              </a:buClr>
              <a:buSzPts val="1800"/>
              <a:buFont typeface="Arial"/>
              <a:buNone/>
            </a:pPr>
            <a:r>
              <a:t/>
            </a:r>
            <a:endParaRPr sz="1350">
              <a:solidFill>
                <a:srgbClr val="4E443C"/>
              </a:solidFill>
              <a:highlight>
                <a:srgbClr val="FCFCFA"/>
              </a:highlight>
              <a:latin typeface="DM Sans"/>
              <a:ea typeface="DM Sans"/>
              <a:cs typeface="DM Sans"/>
              <a:sym typeface="DM Sans"/>
            </a:endParaRPr>
          </a:p>
          <a:p>
            <a:pPr indent="0" lvl="0" marL="0" rtl="0" algn="l">
              <a:spcBef>
                <a:spcPts val="1200"/>
              </a:spcBef>
              <a:spcAft>
                <a:spcPts val="0"/>
              </a:spcAft>
              <a:buNone/>
            </a:pPr>
            <a:r>
              <a:t/>
            </a:r>
            <a:endParaRPr b="1" sz="1350">
              <a:latin typeface="DM Sans"/>
              <a:ea typeface="DM Sans"/>
              <a:cs typeface="DM Sans"/>
              <a:sym typeface="DM Sans"/>
            </a:endParaRPr>
          </a:p>
        </p:txBody>
      </p:sp>
      <p:pic>
        <p:nvPicPr>
          <p:cNvPr id="278" name="Google Shape;278;p56"/>
          <p:cNvPicPr preferRelativeResize="0"/>
          <p:nvPr/>
        </p:nvPicPr>
        <p:blipFill rotWithShape="1">
          <a:blip r:embed="rId5">
            <a:alphaModFix/>
          </a:blip>
          <a:srcRect b="0" l="0" r="0" t="0"/>
          <a:stretch/>
        </p:blipFill>
        <p:spPr>
          <a:xfrm>
            <a:off x="6081210" y="1931375"/>
            <a:ext cx="1724759" cy="377215"/>
          </a:xfrm>
          <a:prstGeom prst="rect">
            <a:avLst/>
          </a:prstGeom>
          <a:noFill/>
          <a:ln>
            <a:noFill/>
          </a:ln>
        </p:spPr>
      </p:pic>
      <p:pic>
        <p:nvPicPr>
          <p:cNvPr id="279" name="Google Shape;279;p56"/>
          <p:cNvPicPr preferRelativeResize="0"/>
          <p:nvPr/>
        </p:nvPicPr>
        <p:blipFill rotWithShape="1">
          <a:blip r:embed="rId6">
            <a:alphaModFix/>
          </a:blip>
          <a:srcRect b="0" l="0" r="0" t="0"/>
          <a:stretch/>
        </p:blipFill>
        <p:spPr>
          <a:xfrm>
            <a:off x="6081195" y="2504320"/>
            <a:ext cx="2318550" cy="334206"/>
          </a:xfrm>
          <a:prstGeom prst="rect">
            <a:avLst/>
          </a:prstGeom>
          <a:noFill/>
          <a:ln>
            <a:noFill/>
          </a:ln>
        </p:spPr>
      </p:pic>
      <p:pic>
        <p:nvPicPr>
          <p:cNvPr id="280" name="Google Shape;280;p56"/>
          <p:cNvPicPr preferRelativeResize="0"/>
          <p:nvPr/>
        </p:nvPicPr>
        <p:blipFill rotWithShape="1">
          <a:blip r:embed="rId7">
            <a:alphaModFix/>
          </a:blip>
          <a:srcRect b="0" l="0" r="0" t="0"/>
          <a:stretch/>
        </p:blipFill>
        <p:spPr>
          <a:xfrm>
            <a:off x="6081201" y="3034247"/>
            <a:ext cx="2828273" cy="4433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p:nvPr/>
        </p:nvSpPr>
        <p:spPr>
          <a:xfrm>
            <a:off x="596900" y="1508675"/>
            <a:ext cx="26166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Instalação</a:t>
            </a:r>
            <a:endParaRPr b="1" sz="4000">
              <a:solidFill>
                <a:schemeClr val="dk1"/>
              </a:solidFill>
              <a:latin typeface="DM Sans"/>
              <a:ea typeface="DM Sans"/>
              <a:cs typeface="DM Sans"/>
              <a:sym typeface="DM Sans"/>
            </a:endParaRPr>
          </a:p>
        </p:txBody>
      </p:sp>
      <p:sp>
        <p:nvSpPr>
          <p:cNvPr id="287" name="Google Shape;287;p57"/>
          <p:cNvSpPr txBox="1"/>
          <p:nvPr/>
        </p:nvSpPr>
        <p:spPr>
          <a:xfrm>
            <a:off x="457725" y="2290650"/>
            <a:ext cx="4656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rgbClr val="374151"/>
                </a:solidFill>
                <a:latin typeface="DM Sans"/>
                <a:ea typeface="DM Sans"/>
                <a:cs typeface="DM Sans"/>
                <a:sym typeface="DM Sans"/>
              </a:rPr>
              <a:t>Primeiro precisamos instalar o </a:t>
            </a:r>
            <a:r>
              <a:rPr b="1" lang="pt-BR" sz="1350">
                <a:solidFill>
                  <a:srgbClr val="374151"/>
                </a:solidFill>
                <a:latin typeface="DM Sans"/>
                <a:ea typeface="DM Sans"/>
                <a:cs typeface="DM Sans"/>
                <a:sym typeface="DM Sans"/>
              </a:rPr>
              <a:t>GIT</a:t>
            </a:r>
            <a:r>
              <a:rPr lang="pt-BR" sz="1350">
                <a:solidFill>
                  <a:srgbClr val="374151"/>
                </a:solidFill>
                <a:latin typeface="DM Sans"/>
                <a:ea typeface="DM Sans"/>
                <a:cs typeface="DM Sans"/>
                <a:sym typeface="DM Sans"/>
              </a:rPr>
              <a:t>, seguindo as instruções do mesmo:</a:t>
            </a:r>
            <a:endParaRPr sz="1350">
              <a:solidFill>
                <a:srgbClr val="374151"/>
              </a:solidFill>
              <a:latin typeface="DM Sans"/>
              <a:ea typeface="DM Sans"/>
              <a:cs typeface="DM Sans"/>
              <a:sym typeface="DM Sans"/>
            </a:endParaRPr>
          </a:p>
          <a:p>
            <a:pPr indent="0" lvl="0" marL="0" rtl="0" algn="l">
              <a:lnSpc>
                <a:spcPct val="115000"/>
              </a:lnSpc>
              <a:spcBef>
                <a:spcPts val="0"/>
              </a:spcBef>
              <a:spcAft>
                <a:spcPts val="0"/>
              </a:spcAft>
              <a:buNone/>
            </a:pPr>
            <a:r>
              <a:rPr lang="pt-BR" sz="1350" u="sng">
                <a:solidFill>
                  <a:schemeClr val="dk2"/>
                </a:solidFill>
                <a:latin typeface="DM Sans"/>
                <a:ea typeface="DM Sans"/>
                <a:cs typeface="DM Sans"/>
                <a:sym typeface="DM Sans"/>
                <a:hlinkClick r:id="rId3">
                  <a:extLst>
                    <a:ext uri="{A12FA001-AC4F-418D-AE19-62706E023703}">
                      <ahyp:hlinkClr val="tx"/>
                    </a:ext>
                  </a:extLst>
                </a:hlinkClick>
              </a:rPr>
              <a:t>Começando - Instalando o Git</a:t>
            </a:r>
            <a:endParaRPr sz="1350">
              <a:solidFill>
                <a:schemeClr val="dk2"/>
              </a:solidFill>
              <a:latin typeface="DM Sans"/>
              <a:ea typeface="DM Sans"/>
              <a:cs typeface="DM Sans"/>
              <a:sym typeface="DM Sans"/>
            </a:endParaRPr>
          </a:p>
          <a:p>
            <a:pPr indent="0" lvl="0" marL="457200" rtl="0" algn="l">
              <a:lnSpc>
                <a:spcPct val="115000"/>
              </a:lnSpc>
              <a:spcBef>
                <a:spcPts val="0"/>
              </a:spcBef>
              <a:spcAft>
                <a:spcPts val="0"/>
              </a:spcAft>
              <a:buNone/>
            </a:pPr>
            <a:r>
              <a:t/>
            </a:r>
            <a:endParaRPr b="1" sz="1350">
              <a:solidFill>
                <a:schemeClr val="dk2"/>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2"/>
                </a:solidFill>
                <a:latin typeface="DM Sans"/>
                <a:ea typeface="DM Sans"/>
                <a:cs typeface="DM Sans"/>
                <a:sym typeface="DM Sans"/>
              </a:rPr>
              <a:t>O que usar? </a:t>
            </a:r>
            <a:endParaRPr sz="135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2"/>
                </a:solidFill>
                <a:latin typeface="DM Sans"/>
                <a:ea typeface="DM Sans"/>
                <a:cs typeface="DM Sans"/>
                <a:sym typeface="DM Sans"/>
              </a:rPr>
              <a:t>Utilizaremos o</a:t>
            </a:r>
            <a:r>
              <a:rPr b="1" lang="pt-BR" sz="1350">
                <a:solidFill>
                  <a:schemeClr val="dk2"/>
                </a:solidFill>
                <a:latin typeface="DM Sans"/>
                <a:ea typeface="DM Sans"/>
                <a:cs typeface="DM Sans"/>
                <a:sym typeface="DM Sans"/>
              </a:rPr>
              <a:t> Git Bash</a:t>
            </a:r>
            <a:r>
              <a:rPr lang="pt-BR" sz="1350">
                <a:solidFill>
                  <a:schemeClr val="dk2"/>
                </a:solidFill>
                <a:latin typeface="DM Sans"/>
                <a:ea typeface="DM Sans"/>
                <a:cs typeface="DM Sans"/>
                <a:sym typeface="DM Sans"/>
              </a:rPr>
              <a:t> nos exemplos da aula 😉</a:t>
            </a:r>
            <a:endParaRPr sz="135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2"/>
              </a:solidFill>
              <a:highlight>
                <a:srgbClr val="EAFF6A"/>
              </a:highlight>
              <a:latin typeface="DM Sans"/>
              <a:ea typeface="DM Sans"/>
              <a:cs typeface="DM Sans"/>
              <a:sym typeface="DM Sans"/>
            </a:endParaRPr>
          </a:p>
          <a:p>
            <a:pPr indent="0" lvl="0" marL="457200" rtl="0" algn="l">
              <a:lnSpc>
                <a:spcPct val="115000"/>
              </a:lnSpc>
              <a:spcBef>
                <a:spcPts val="0"/>
              </a:spcBef>
              <a:spcAft>
                <a:spcPts val="0"/>
              </a:spcAft>
              <a:buNone/>
            </a:pPr>
            <a:r>
              <a:t/>
            </a:r>
            <a:endParaRPr b="1" sz="1350">
              <a:solidFill>
                <a:srgbClr val="374151"/>
              </a:solidFill>
              <a:highlight>
                <a:srgbClr val="EAFF6A"/>
              </a:highlight>
              <a:latin typeface="DM Sans"/>
              <a:ea typeface="DM Sans"/>
              <a:cs typeface="DM Sans"/>
              <a:sym typeface="DM Sans"/>
            </a:endParaRPr>
          </a:p>
        </p:txBody>
      </p:sp>
      <p:pic>
        <p:nvPicPr>
          <p:cNvPr id="288" name="Google Shape;288;p57"/>
          <p:cNvPicPr preferRelativeResize="0"/>
          <p:nvPr/>
        </p:nvPicPr>
        <p:blipFill rotWithShape="1">
          <a:blip r:embed="rId4">
            <a:alphaModFix/>
          </a:blip>
          <a:srcRect b="0" l="0" r="0" t="0"/>
          <a:stretch/>
        </p:blipFill>
        <p:spPr>
          <a:xfrm>
            <a:off x="5410350" y="1573150"/>
            <a:ext cx="2913950" cy="225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Comandos principais</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Comandos principais </a:t>
            </a:r>
            <a:endParaRPr b="1" sz="4000">
              <a:solidFill>
                <a:schemeClr val="dk1"/>
              </a:solidFill>
              <a:latin typeface="DM Sans"/>
              <a:ea typeface="DM Sans"/>
              <a:cs typeface="DM Sans"/>
              <a:sym typeface="DM Sans"/>
            </a:endParaRPr>
          </a:p>
        </p:txBody>
      </p:sp>
      <p:sp>
        <p:nvSpPr>
          <p:cNvPr id="299" name="Google Shape;299;p59"/>
          <p:cNvSpPr txBox="1"/>
          <p:nvPr/>
        </p:nvSpPr>
        <p:spPr>
          <a:xfrm>
            <a:off x="457725" y="2290650"/>
            <a:ext cx="4656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init:</a:t>
            </a:r>
            <a:r>
              <a:rPr lang="pt-BR" sz="1350">
                <a:solidFill>
                  <a:srgbClr val="374151"/>
                </a:solidFill>
                <a:latin typeface="DM Sans"/>
                <a:ea typeface="DM Sans"/>
                <a:cs typeface="DM Sans"/>
                <a:sym typeface="DM Sans"/>
              </a:rPr>
              <a:t> Cria um novo repositório Git local.</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add: </a:t>
            </a:r>
            <a:r>
              <a:rPr lang="pt-BR" sz="1350">
                <a:solidFill>
                  <a:srgbClr val="374151"/>
                </a:solidFill>
                <a:latin typeface="DM Sans"/>
                <a:ea typeface="DM Sans"/>
                <a:cs typeface="DM Sans"/>
                <a:sym typeface="DM Sans"/>
              </a:rPr>
              <a:t>Adiciona um arquivo ao índice (staging area).</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commit:</a:t>
            </a:r>
            <a:r>
              <a:rPr lang="pt-BR" sz="1350">
                <a:solidFill>
                  <a:srgbClr val="374151"/>
                </a:solidFill>
                <a:latin typeface="DM Sans"/>
                <a:ea typeface="DM Sans"/>
                <a:cs typeface="DM Sans"/>
                <a:sym typeface="DM Sans"/>
              </a:rPr>
              <a:t> Grava as alterações no repositório.</a:t>
            </a:r>
            <a:endParaRPr sz="1350">
              <a:solidFill>
                <a:srgbClr val="37415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rgbClr val="374151"/>
              </a:solidFill>
              <a:latin typeface="DM Sans"/>
              <a:ea typeface="DM Sans"/>
              <a:cs typeface="DM Sans"/>
              <a:sym typeface="DM Sans"/>
            </a:endParaRPr>
          </a:p>
        </p:txBody>
      </p:sp>
      <p:pic>
        <p:nvPicPr>
          <p:cNvPr id="300" name="Google Shape;300;p59"/>
          <p:cNvPicPr preferRelativeResize="0"/>
          <p:nvPr/>
        </p:nvPicPr>
        <p:blipFill rotWithShape="1">
          <a:blip r:embed="rId3">
            <a:alphaModFix/>
          </a:blip>
          <a:srcRect b="0" l="0" r="0" t="0"/>
          <a:stretch/>
        </p:blipFill>
        <p:spPr>
          <a:xfrm>
            <a:off x="5293687" y="1347150"/>
            <a:ext cx="3466564" cy="200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Comandos principais </a:t>
            </a:r>
            <a:endParaRPr b="1" sz="4000">
              <a:solidFill>
                <a:schemeClr val="dk1"/>
              </a:solidFill>
              <a:latin typeface="DM Sans"/>
              <a:ea typeface="DM Sans"/>
              <a:cs typeface="DM Sans"/>
              <a:sym typeface="DM Sans"/>
            </a:endParaRPr>
          </a:p>
        </p:txBody>
      </p:sp>
      <p:sp>
        <p:nvSpPr>
          <p:cNvPr id="306" name="Google Shape;306;p60"/>
          <p:cNvSpPr txBox="1"/>
          <p:nvPr/>
        </p:nvSpPr>
        <p:spPr>
          <a:xfrm>
            <a:off x="457725" y="2290650"/>
            <a:ext cx="4155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status:</a:t>
            </a:r>
            <a:r>
              <a:rPr lang="pt-BR" sz="1350">
                <a:solidFill>
                  <a:srgbClr val="374151"/>
                </a:solidFill>
                <a:latin typeface="DM Sans"/>
                <a:ea typeface="DM Sans"/>
                <a:cs typeface="DM Sans"/>
                <a:sym typeface="DM Sans"/>
              </a:rPr>
              <a:t> Exibe o status do repositório, incluindo arquivos não rastreados e alterações não confirmadas.</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pull: </a:t>
            </a:r>
            <a:r>
              <a:rPr lang="pt-BR" sz="1350">
                <a:solidFill>
                  <a:srgbClr val="374151"/>
                </a:solidFill>
                <a:latin typeface="DM Sans"/>
                <a:ea typeface="DM Sans"/>
                <a:cs typeface="DM Sans"/>
                <a:sym typeface="DM Sans"/>
              </a:rPr>
              <a:t>Obtém e incorpora mudanças do repositório remoto no repositório local.</a:t>
            </a:r>
            <a:endParaRPr sz="1350">
              <a:solidFill>
                <a:srgbClr val="37415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rgbClr val="374151"/>
                </a:solidFill>
                <a:highlight>
                  <a:srgbClr val="EAFF6A"/>
                </a:highlight>
                <a:latin typeface="DM Sans"/>
                <a:ea typeface="DM Sans"/>
                <a:cs typeface="DM Sans"/>
                <a:sym typeface="DM Sans"/>
              </a:rPr>
              <a:t>git push:</a:t>
            </a:r>
            <a:r>
              <a:rPr lang="pt-BR" sz="1350">
                <a:solidFill>
                  <a:srgbClr val="374151"/>
                </a:solidFill>
                <a:latin typeface="DM Sans"/>
                <a:ea typeface="DM Sans"/>
                <a:cs typeface="DM Sans"/>
                <a:sym typeface="DM Sans"/>
              </a:rPr>
              <a:t> Envia as alterações feitas no repositório local para o repositório remoto.</a:t>
            </a:r>
            <a:endParaRPr sz="1350">
              <a:solidFill>
                <a:srgbClr val="374151"/>
              </a:solidFill>
              <a:latin typeface="DM Sans"/>
              <a:ea typeface="DM Sans"/>
              <a:cs typeface="DM Sans"/>
              <a:sym typeface="DM Sans"/>
            </a:endParaRPr>
          </a:p>
          <a:p>
            <a:pPr indent="0" lvl="0" marL="914400" rtl="0" algn="l">
              <a:lnSpc>
                <a:spcPct val="115000"/>
              </a:lnSpc>
              <a:spcBef>
                <a:spcPts val="0"/>
              </a:spcBef>
              <a:spcAft>
                <a:spcPts val="0"/>
              </a:spcAft>
              <a:buNone/>
            </a:pPr>
            <a:r>
              <a:t/>
            </a:r>
            <a:endParaRPr sz="1350">
              <a:solidFill>
                <a:srgbClr val="374151"/>
              </a:solidFill>
              <a:latin typeface="DM Sans"/>
              <a:ea typeface="DM Sans"/>
              <a:cs typeface="DM Sans"/>
              <a:sym typeface="DM Sans"/>
            </a:endParaRPr>
          </a:p>
        </p:txBody>
      </p:sp>
      <p:pic>
        <p:nvPicPr>
          <p:cNvPr id="307" name="Google Shape;307;p60"/>
          <p:cNvPicPr preferRelativeResize="0"/>
          <p:nvPr/>
        </p:nvPicPr>
        <p:blipFill rotWithShape="1">
          <a:blip r:embed="rId3">
            <a:alphaModFix/>
          </a:blip>
          <a:srcRect b="0" l="0" r="0" t="0"/>
          <a:stretch/>
        </p:blipFill>
        <p:spPr>
          <a:xfrm>
            <a:off x="4719125" y="2364050"/>
            <a:ext cx="4187549" cy="1014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Comandos principais</a:t>
            </a:r>
            <a:endParaRPr b="1" sz="4000">
              <a:solidFill>
                <a:srgbClr val="EAFF6A"/>
              </a:solidFill>
              <a:latin typeface="DM Sans"/>
              <a:ea typeface="DM Sans"/>
              <a:cs typeface="DM Sans"/>
              <a:sym typeface="DM Sans"/>
            </a:endParaRPr>
          </a:p>
        </p:txBody>
      </p:sp>
      <p:sp>
        <p:nvSpPr>
          <p:cNvPr id="313" name="Google Shape;313;p61"/>
          <p:cNvSpPr txBox="1"/>
          <p:nvPr/>
        </p:nvSpPr>
        <p:spPr>
          <a:xfrm>
            <a:off x="473350" y="1626100"/>
            <a:ext cx="7169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2500">
                <a:solidFill>
                  <a:schemeClr val="lt1"/>
                </a:solidFill>
                <a:latin typeface="DM Sans"/>
                <a:ea typeface="DM Sans"/>
                <a:cs typeface="DM Sans"/>
                <a:sym typeface="DM Sans"/>
              </a:rPr>
              <a:t>Decore!! Estes são o comandos que você vai mais utilizar:</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pt-BR" sz="2000">
                <a:solidFill>
                  <a:schemeClr val="dk1"/>
                </a:solidFill>
                <a:highlight>
                  <a:srgbClr val="EAFF6A"/>
                </a:highlight>
                <a:latin typeface="DM Sans"/>
                <a:ea typeface="DM Sans"/>
                <a:cs typeface="DM Sans"/>
                <a:sym typeface="DM Sans"/>
              </a:rPr>
              <a:t>git add .</a:t>
            </a:r>
            <a:endParaRPr sz="20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2000">
                <a:solidFill>
                  <a:schemeClr val="dk1"/>
                </a:solidFill>
                <a:highlight>
                  <a:srgbClr val="EAFF6A"/>
                </a:highlight>
                <a:latin typeface="DM Sans"/>
                <a:ea typeface="DM Sans"/>
                <a:cs typeface="DM Sans"/>
                <a:sym typeface="DM Sans"/>
              </a:rPr>
              <a:t>git commit -m “adicionado exercícios 3” </a:t>
            </a:r>
            <a:endParaRPr sz="200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lang="pt-BR" sz="2000">
                <a:solidFill>
                  <a:schemeClr val="dk1"/>
                </a:solidFill>
                <a:highlight>
                  <a:srgbClr val="EAFF6A"/>
                </a:highlight>
                <a:latin typeface="DM Sans"/>
                <a:ea typeface="DM Sans"/>
                <a:cs typeface="DM Sans"/>
                <a:sym typeface="DM Sans"/>
              </a:rPr>
              <a:t>git push origin main</a:t>
            </a:r>
            <a:endParaRPr sz="2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62"/>
          <p:cNvPicPr preferRelativeResize="0"/>
          <p:nvPr/>
        </p:nvPicPr>
        <p:blipFill rotWithShape="1">
          <a:blip r:embed="rId3">
            <a:alphaModFix/>
          </a:blip>
          <a:srcRect b="0" l="0" r="0" t="0"/>
          <a:stretch/>
        </p:blipFill>
        <p:spPr>
          <a:xfrm>
            <a:off x="2453824" y="443751"/>
            <a:ext cx="4043300" cy="404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3"/>
          <p:cNvSpPr/>
          <p:nvPr/>
        </p:nvSpPr>
        <p:spPr>
          <a:xfrm>
            <a:off x="499600" y="1498675"/>
            <a:ext cx="35256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3"/>
          <p:cNvSpPr/>
          <p:nvPr/>
        </p:nvSpPr>
        <p:spPr>
          <a:xfrm>
            <a:off x="499600" y="2020600"/>
            <a:ext cx="18552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3"/>
          <p:cNvSpPr txBox="1"/>
          <p:nvPr/>
        </p:nvSpPr>
        <p:spPr>
          <a:xfrm>
            <a:off x="457725" y="1071050"/>
            <a:ext cx="5019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Comandos de Branch</a:t>
            </a:r>
            <a:endParaRPr b="1" sz="4000">
              <a:solidFill>
                <a:schemeClr val="dk1"/>
              </a:solidFill>
              <a:latin typeface="DM Sans"/>
              <a:ea typeface="DM Sans"/>
              <a:cs typeface="DM Sans"/>
              <a:sym typeface="DM Sans"/>
            </a:endParaRPr>
          </a:p>
        </p:txBody>
      </p:sp>
      <p:sp>
        <p:nvSpPr>
          <p:cNvPr id="326" name="Google Shape;326;p63"/>
          <p:cNvSpPr txBox="1"/>
          <p:nvPr/>
        </p:nvSpPr>
        <p:spPr>
          <a:xfrm>
            <a:off x="457725" y="2290650"/>
            <a:ext cx="4155600" cy="26886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500"/>
              </a:spcBef>
              <a:spcAft>
                <a:spcPts val="0"/>
              </a:spcAft>
              <a:buClr>
                <a:schemeClr val="dk1"/>
              </a:buClr>
              <a:buSzPts val="1350"/>
              <a:buFont typeface="DM Sans"/>
              <a:buChar char="✓"/>
            </a:pPr>
            <a:r>
              <a:rPr lang="pt-BR" sz="1350">
                <a:solidFill>
                  <a:schemeClr val="dk1"/>
                </a:solidFill>
                <a:highlight>
                  <a:srgbClr val="EAFF6A"/>
                </a:highlight>
                <a:latin typeface="DM Sans"/>
                <a:ea typeface="DM Sans"/>
                <a:cs typeface="DM Sans"/>
                <a:sym typeface="DM Sans"/>
              </a:rPr>
              <a:t>git branch:</a:t>
            </a:r>
            <a:r>
              <a:rPr lang="pt-BR" sz="1350">
                <a:solidFill>
                  <a:schemeClr val="dk1"/>
                </a:solidFill>
                <a:latin typeface="DM Sans"/>
                <a:ea typeface="DM Sans"/>
                <a:cs typeface="DM Sans"/>
                <a:sym typeface="DM Sans"/>
              </a:rPr>
              <a:t> Lista as branches do repositório e permite criar novas branches.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highlight>
                  <a:srgbClr val="EAFF6A"/>
                </a:highlight>
                <a:latin typeface="DM Sans"/>
                <a:ea typeface="DM Sans"/>
                <a:cs typeface="DM Sans"/>
                <a:sym typeface="DM Sans"/>
              </a:rPr>
              <a:t>git checkout:</a:t>
            </a:r>
            <a:r>
              <a:rPr lang="pt-BR" sz="1350">
                <a:solidFill>
                  <a:schemeClr val="dk1"/>
                </a:solidFill>
                <a:latin typeface="DM Sans"/>
                <a:ea typeface="DM Sans"/>
                <a:cs typeface="DM Sans"/>
                <a:sym typeface="DM Sans"/>
              </a:rPr>
              <a:t> Permite alternar entre branches e também mover arquivos para um determinado commit.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pt-BR" sz="1350">
                <a:solidFill>
                  <a:schemeClr val="dk1"/>
                </a:solidFill>
                <a:highlight>
                  <a:srgbClr val="EAFF6A"/>
                </a:highlight>
                <a:latin typeface="DM Sans"/>
                <a:ea typeface="DM Sans"/>
                <a:cs typeface="DM Sans"/>
                <a:sym typeface="DM Sans"/>
              </a:rPr>
              <a:t>git merge: </a:t>
            </a:r>
            <a:r>
              <a:rPr lang="pt-BR" sz="1350">
                <a:solidFill>
                  <a:schemeClr val="dk1"/>
                </a:solidFill>
                <a:latin typeface="DM Sans"/>
                <a:ea typeface="DM Sans"/>
                <a:cs typeface="DM Sans"/>
                <a:sym typeface="DM Sans"/>
              </a:rPr>
              <a:t>Une as mudanças de uma branch em outra.</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Branches </a:t>
            </a:r>
            <a:r>
              <a:rPr lang="pt-BR" sz="1350">
                <a:solidFill>
                  <a:schemeClr val="dk1"/>
                </a:solidFill>
                <a:latin typeface="DM Sans"/>
                <a:ea typeface="DM Sans"/>
                <a:cs typeface="DM Sans"/>
                <a:sym typeface="DM Sans"/>
              </a:rPr>
              <a:t>são ramificações do código-fonte que permitem trabalhar em diferentes versões do seu projeto ao mesmo tempo, sem afetar o código principal.</a:t>
            </a:r>
            <a:endParaRPr sz="1350">
              <a:solidFill>
                <a:srgbClr val="374151"/>
              </a:solidFill>
              <a:latin typeface="DM Sans"/>
              <a:ea typeface="DM Sans"/>
              <a:cs typeface="DM Sans"/>
              <a:sym typeface="DM Sans"/>
            </a:endParaRPr>
          </a:p>
        </p:txBody>
      </p:sp>
      <p:pic>
        <p:nvPicPr>
          <p:cNvPr id="327" name="Google Shape;327;p63"/>
          <p:cNvPicPr preferRelativeResize="0"/>
          <p:nvPr/>
        </p:nvPicPr>
        <p:blipFill rotWithShape="1">
          <a:blip r:embed="rId3">
            <a:alphaModFix/>
          </a:blip>
          <a:srcRect b="0" l="0" r="0" t="0"/>
          <a:stretch/>
        </p:blipFill>
        <p:spPr>
          <a:xfrm>
            <a:off x="5068000" y="2093950"/>
            <a:ext cx="3753926" cy="192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4"/>
          <p:cNvSpPr/>
          <p:nvPr/>
        </p:nvSpPr>
        <p:spPr>
          <a:xfrm>
            <a:off x="596900" y="1508675"/>
            <a:ext cx="30660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4"/>
          <p:cNvSpPr txBox="1"/>
          <p:nvPr/>
        </p:nvSpPr>
        <p:spPr>
          <a:xfrm>
            <a:off x="457725" y="1071050"/>
            <a:ext cx="5019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Pull Request</a:t>
            </a:r>
            <a:endParaRPr b="1" sz="4000">
              <a:solidFill>
                <a:schemeClr val="dk1"/>
              </a:solidFill>
              <a:latin typeface="DM Sans"/>
              <a:ea typeface="DM Sans"/>
              <a:cs typeface="DM Sans"/>
              <a:sym typeface="DM Sans"/>
            </a:endParaRPr>
          </a:p>
        </p:txBody>
      </p:sp>
      <p:sp>
        <p:nvSpPr>
          <p:cNvPr id="334" name="Google Shape;334;p64"/>
          <p:cNvSpPr txBox="1"/>
          <p:nvPr/>
        </p:nvSpPr>
        <p:spPr>
          <a:xfrm>
            <a:off x="457725" y="2290650"/>
            <a:ext cx="4155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a:t>
            </a:r>
            <a:r>
              <a:rPr b="1" lang="pt-BR" sz="1350">
                <a:solidFill>
                  <a:schemeClr val="dk1"/>
                </a:solidFill>
                <a:latin typeface="DM Sans"/>
                <a:ea typeface="DM Sans"/>
                <a:cs typeface="DM Sans"/>
                <a:sym typeface="DM Sans"/>
              </a:rPr>
              <a:t>pull request </a:t>
            </a:r>
            <a:r>
              <a:rPr lang="pt-BR" sz="1350">
                <a:solidFill>
                  <a:schemeClr val="dk1"/>
                </a:solidFill>
                <a:latin typeface="DM Sans"/>
                <a:ea typeface="DM Sans"/>
                <a:cs typeface="DM Sans"/>
                <a:sym typeface="DM Sans"/>
              </a:rPr>
              <a:t>é uma solicitação para que um ramo de código em um repositório Git seja mesclado com outro ramo, geralmente o ramo principal ou uma ramificação mais estável.</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p:txBody>
      </p:sp>
      <p:pic>
        <p:nvPicPr>
          <p:cNvPr id="335" name="Google Shape;335;p64"/>
          <p:cNvPicPr preferRelativeResize="0"/>
          <p:nvPr/>
        </p:nvPicPr>
        <p:blipFill rotWithShape="1">
          <a:blip r:embed="rId3">
            <a:alphaModFix/>
          </a:blip>
          <a:srcRect b="0" l="0" r="0" t="0"/>
          <a:stretch/>
        </p:blipFill>
        <p:spPr>
          <a:xfrm>
            <a:off x="4700500" y="1837500"/>
            <a:ext cx="3799101" cy="233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5"/>
          <p:cNvSpPr txBox="1"/>
          <p:nvPr/>
        </p:nvSpPr>
        <p:spPr>
          <a:xfrm>
            <a:off x="457725" y="1071050"/>
            <a:ext cx="5019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Outros comandos</a:t>
            </a:r>
            <a:endParaRPr b="1" sz="4000">
              <a:solidFill>
                <a:schemeClr val="dk1"/>
              </a:solidFill>
              <a:latin typeface="DM Sans"/>
              <a:ea typeface="DM Sans"/>
              <a:cs typeface="DM Sans"/>
              <a:sym typeface="DM Sans"/>
            </a:endParaRPr>
          </a:p>
        </p:txBody>
      </p:sp>
      <p:sp>
        <p:nvSpPr>
          <p:cNvPr id="341" name="Google Shape;341;p65"/>
          <p:cNvSpPr txBox="1"/>
          <p:nvPr/>
        </p:nvSpPr>
        <p:spPr>
          <a:xfrm>
            <a:off x="457725" y="2290650"/>
            <a:ext cx="4155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lang="pt-BR" sz="1350">
                <a:solidFill>
                  <a:schemeClr val="dk1"/>
                </a:solidFill>
                <a:highlight>
                  <a:srgbClr val="EAFF6A"/>
                </a:highlight>
                <a:latin typeface="DM Sans"/>
                <a:ea typeface="DM Sans"/>
                <a:cs typeface="DM Sans"/>
                <a:sym typeface="DM Sans"/>
              </a:rPr>
              <a:t>git clone:</a:t>
            </a:r>
            <a:r>
              <a:rPr b="1"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Cria uma cópia de um repositório Git existente.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highlight>
                  <a:srgbClr val="EAFF6A"/>
                </a:highlight>
                <a:latin typeface="DM Sans"/>
                <a:ea typeface="DM Sans"/>
                <a:cs typeface="DM Sans"/>
                <a:sym typeface="DM Sans"/>
              </a:rPr>
              <a:t>git log:</a:t>
            </a:r>
            <a:r>
              <a:rPr b="1" lang="pt-BR" sz="1350">
                <a:solidFill>
                  <a:schemeClr val="dk1"/>
                </a:solidFill>
                <a:highlight>
                  <a:srgbClr val="EAFF6A"/>
                </a:highlight>
                <a:latin typeface="DM Sans"/>
                <a:ea typeface="DM Sans"/>
                <a:cs typeface="DM Sans"/>
                <a:sym typeface="DM Sans"/>
              </a:rPr>
              <a:t> </a:t>
            </a:r>
            <a:r>
              <a:rPr lang="pt-BR" sz="1350">
                <a:solidFill>
                  <a:schemeClr val="dk1"/>
                </a:solidFill>
                <a:latin typeface="DM Sans"/>
                <a:ea typeface="DM Sans"/>
                <a:cs typeface="DM Sans"/>
                <a:sym typeface="DM Sans"/>
              </a:rPr>
              <a:t>Exibe o histórico de commits do repositório.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p:txBody>
      </p:sp>
      <p:pic>
        <p:nvPicPr>
          <p:cNvPr id="342" name="Google Shape;342;p65"/>
          <p:cNvPicPr preferRelativeResize="0"/>
          <p:nvPr/>
        </p:nvPicPr>
        <p:blipFill rotWithShape="1">
          <a:blip r:embed="rId3">
            <a:alphaModFix/>
          </a:blip>
          <a:srcRect b="0" l="0" r="0" t="0"/>
          <a:stretch/>
        </p:blipFill>
        <p:spPr>
          <a:xfrm>
            <a:off x="5229675" y="1071050"/>
            <a:ext cx="3718825" cy="3074420"/>
          </a:xfrm>
          <a:prstGeom prst="rect">
            <a:avLst/>
          </a:prstGeom>
          <a:noFill/>
          <a:ln>
            <a:noFill/>
          </a:ln>
        </p:spPr>
      </p:pic>
      <p:sp>
        <p:nvSpPr>
          <p:cNvPr id="343" name="Google Shape;343;p65"/>
          <p:cNvSpPr txBox="1"/>
          <p:nvPr/>
        </p:nvSpPr>
        <p:spPr>
          <a:xfrm>
            <a:off x="5229674" y="4145475"/>
            <a:ext cx="2074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200" u="none" cap="none" strike="noStrike">
                <a:solidFill>
                  <a:srgbClr val="000000"/>
                </a:solidFill>
                <a:latin typeface="DM Sans"/>
                <a:ea typeface="DM Sans"/>
                <a:cs typeface="DM Sans"/>
                <a:sym typeface="DM Sans"/>
              </a:rPr>
              <a:t>exemplo de git log</a:t>
            </a:r>
            <a:endParaRPr i="0" sz="120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9"/>
          <p:cNvSpPr txBox="1"/>
          <p:nvPr/>
        </p:nvSpPr>
        <p:spPr>
          <a:xfrm>
            <a:off x="1339500" y="45332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7" name="Google Shape;137;p39"/>
          <p:cNvSpPr txBox="1"/>
          <p:nvPr/>
        </p:nvSpPr>
        <p:spPr>
          <a:xfrm>
            <a:off x="370675" y="1947275"/>
            <a:ext cx="572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  Programação Funcional X Programação Orientada a Objetos</a:t>
            </a:r>
            <a:endParaRPr sz="1350">
              <a:solidFill>
                <a:schemeClr val="lt1"/>
              </a:solidFill>
              <a:latin typeface="DM Sans"/>
              <a:ea typeface="DM Sans"/>
              <a:cs typeface="DM Sans"/>
              <a:sym typeface="DM Sans"/>
            </a:endParaRPr>
          </a:p>
        </p:txBody>
      </p:sp>
      <p:sp>
        <p:nvSpPr>
          <p:cNvPr id="138" name="Google Shape;138;p39"/>
          <p:cNvSpPr txBox="1"/>
          <p:nvPr/>
        </p:nvSpPr>
        <p:spPr>
          <a:xfrm>
            <a:off x="41533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Objeto</a:t>
            </a:r>
            <a:endParaRPr sz="1350">
              <a:solidFill>
                <a:schemeClr val="lt1"/>
              </a:solidFill>
              <a:latin typeface="DM Sans"/>
              <a:ea typeface="DM Sans"/>
              <a:cs typeface="DM Sans"/>
              <a:sym typeface="DM Sans"/>
            </a:endParaRPr>
          </a:p>
        </p:txBody>
      </p:sp>
      <p:sp>
        <p:nvSpPr>
          <p:cNvPr id="139" name="Google Shape;139;p39"/>
          <p:cNvSpPr txBox="1"/>
          <p:nvPr/>
        </p:nvSpPr>
        <p:spPr>
          <a:xfrm>
            <a:off x="6353150" y="2368625"/>
            <a:ext cx="2052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Importação de bibliotecas</a:t>
            </a:r>
            <a:endParaRPr sz="1350">
              <a:solidFill>
                <a:schemeClr val="lt1"/>
              </a:solidFill>
              <a:latin typeface="DM Sans"/>
              <a:ea typeface="DM Sans"/>
              <a:cs typeface="DM Sans"/>
              <a:sym typeface="DM Sans"/>
            </a:endParaRPr>
          </a:p>
        </p:txBody>
      </p:sp>
      <p:pic>
        <p:nvPicPr>
          <p:cNvPr id="140" name="Google Shape;140;p39"/>
          <p:cNvPicPr preferRelativeResize="0"/>
          <p:nvPr/>
        </p:nvPicPr>
        <p:blipFill rotWithShape="1">
          <a:blip r:embed="rId3">
            <a:alphaModFix/>
          </a:blip>
          <a:srcRect b="0" l="0" r="0" t="0"/>
          <a:stretch/>
        </p:blipFill>
        <p:spPr>
          <a:xfrm>
            <a:off x="370675" y="2968925"/>
            <a:ext cx="2955406" cy="1387800"/>
          </a:xfrm>
          <a:prstGeom prst="rect">
            <a:avLst/>
          </a:prstGeom>
          <a:noFill/>
          <a:ln>
            <a:noFill/>
          </a:ln>
        </p:spPr>
      </p:pic>
      <p:pic>
        <p:nvPicPr>
          <p:cNvPr id="141" name="Google Shape;141;p39"/>
          <p:cNvPicPr preferRelativeResize="0"/>
          <p:nvPr/>
        </p:nvPicPr>
        <p:blipFill rotWithShape="1">
          <a:blip r:embed="rId4">
            <a:alphaModFix/>
          </a:blip>
          <a:srcRect b="0" l="0" r="0" t="0"/>
          <a:stretch/>
        </p:blipFill>
        <p:spPr>
          <a:xfrm>
            <a:off x="3461938" y="2945488"/>
            <a:ext cx="3080975" cy="360875"/>
          </a:xfrm>
          <a:prstGeom prst="rect">
            <a:avLst/>
          </a:prstGeom>
          <a:noFill/>
          <a:ln>
            <a:noFill/>
          </a:ln>
        </p:spPr>
      </p:pic>
      <p:pic>
        <p:nvPicPr>
          <p:cNvPr id="142" name="Google Shape;142;p39"/>
          <p:cNvPicPr preferRelativeResize="0"/>
          <p:nvPr/>
        </p:nvPicPr>
        <p:blipFill rotWithShape="1">
          <a:blip r:embed="rId5">
            <a:alphaModFix/>
          </a:blip>
          <a:srcRect b="0" l="0" r="0" t="0"/>
          <a:stretch/>
        </p:blipFill>
        <p:spPr>
          <a:xfrm>
            <a:off x="6678809" y="2945500"/>
            <a:ext cx="2247142" cy="788375"/>
          </a:xfrm>
          <a:prstGeom prst="rect">
            <a:avLst/>
          </a:prstGeom>
          <a:noFill/>
          <a:ln>
            <a:noFill/>
          </a:ln>
        </p:spPr>
      </p:pic>
      <p:sp>
        <p:nvSpPr>
          <p:cNvPr id="143" name="Google Shape;143;p39"/>
          <p:cNvSpPr txBox="1"/>
          <p:nvPr/>
        </p:nvSpPr>
        <p:spPr>
          <a:xfrm>
            <a:off x="407000" y="2375538"/>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Classe:</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6"/>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Resumos dos comandos</a:t>
            </a:r>
            <a:endParaRPr b="1" sz="4000">
              <a:solidFill>
                <a:schemeClr val="dk1"/>
              </a:solidFill>
              <a:latin typeface="DM Sans"/>
              <a:ea typeface="DM Sans"/>
              <a:cs typeface="DM Sans"/>
              <a:sym typeface="DM Sans"/>
            </a:endParaRPr>
          </a:p>
        </p:txBody>
      </p:sp>
      <p:sp>
        <p:nvSpPr>
          <p:cNvPr id="349" name="Google Shape;349;p66"/>
          <p:cNvSpPr txBox="1"/>
          <p:nvPr/>
        </p:nvSpPr>
        <p:spPr>
          <a:xfrm>
            <a:off x="465275" y="1788450"/>
            <a:ext cx="38346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init:</a:t>
            </a:r>
            <a:r>
              <a:rPr lang="pt-BR" sz="1350">
                <a:solidFill>
                  <a:schemeClr val="dk1"/>
                </a:solidFill>
                <a:latin typeface="DM Sans"/>
                <a:ea typeface="DM Sans"/>
                <a:cs typeface="DM Sans"/>
                <a:sym typeface="DM Sans"/>
              </a:rPr>
              <a:t> Cria um novo repositório Git local.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add: </a:t>
            </a:r>
            <a:r>
              <a:rPr lang="pt-BR" sz="1350">
                <a:solidFill>
                  <a:schemeClr val="dk1"/>
                </a:solidFill>
                <a:latin typeface="DM Sans"/>
                <a:ea typeface="DM Sans"/>
                <a:cs typeface="DM Sans"/>
                <a:sym typeface="DM Sans"/>
              </a:rPr>
              <a:t>Adiciona um arquivo ao índice (staging area).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commit: </a:t>
            </a:r>
            <a:r>
              <a:rPr lang="pt-BR" sz="1350">
                <a:solidFill>
                  <a:schemeClr val="dk1"/>
                </a:solidFill>
                <a:latin typeface="DM Sans"/>
                <a:ea typeface="DM Sans"/>
                <a:cs typeface="DM Sans"/>
                <a:sym typeface="DM Sans"/>
              </a:rPr>
              <a:t>Grava as alterações no repositório.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clone: </a:t>
            </a:r>
            <a:r>
              <a:rPr lang="pt-BR" sz="1350">
                <a:solidFill>
                  <a:schemeClr val="dk1"/>
                </a:solidFill>
                <a:latin typeface="DM Sans"/>
                <a:ea typeface="DM Sans"/>
                <a:cs typeface="DM Sans"/>
                <a:sym typeface="DM Sans"/>
              </a:rPr>
              <a:t>Cria uma cópia de um repositório Git existente.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350" name="Google Shape;350;p66"/>
          <p:cNvSpPr txBox="1"/>
          <p:nvPr/>
        </p:nvSpPr>
        <p:spPr>
          <a:xfrm>
            <a:off x="4771775" y="1788450"/>
            <a:ext cx="36192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pull:</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Obtém e incorpora mudanças do repositório remoto no repositório local.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push: </a:t>
            </a:r>
            <a:r>
              <a:rPr lang="pt-BR" sz="1350">
                <a:solidFill>
                  <a:schemeClr val="dk1"/>
                </a:solidFill>
                <a:latin typeface="DM Sans"/>
                <a:ea typeface="DM Sans"/>
                <a:cs typeface="DM Sans"/>
                <a:sym typeface="DM Sans"/>
              </a:rPr>
              <a:t>Envia as alterações feitas no repositório local para o repositório remoto.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status:</a:t>
            </a:r>
            <a:r>
              <a:rPr lang="pt-BR" sz="1350">
                <a:solidFill>
                  <a:schemeClr val="dk1"/>
                </a:solidFill>
                <a:latin typeface="DM Sans"/>
                <a:ea typeface="DM Sans"/>
                <a:cs typeface="DM Sans"/>
                <a:sym typeface="DM Sans"/>
              </a:rPr>
              <a:t> Exibe o status do repositório, incluindo arquivos não rastreados e alterações não confirmadas.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branch:</a:t>
            </a:r>
            <a:r>
              <a:rPr lang="pt-BR" sz="1350">
                <a:solidFill>
                  <a:schemeClr val="dk1"/>
                </a:solidFill>
                <a:latin typeface="DM Sans"/>
                <a:ea typeface="DM Sans"/>
                <a:cs typeface="DM Sans"/>
                <a:sym typeface="DM Sans"/>
              </a:rPr>
              <a:t> Lista as branches do repositório e permite criar novas branches.</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Resumos dos comandos</a:t>
            </a:r>
            <a:endParaRPr b="1" sz="4000">
              <a:solidFill>
                <a:schemeClr val="dk1"/>
              </a:solidFill>
              <a:latin typeface="DM Sans"/>
              <a:ea typeface="DM Sans"/>
              <a:cs typeface="DM Sans"/>
              <a:sym typeface="DM Sans"/>
            </a:endParaRPr>
          </a:p>
        </p:txBody>
      </p:sp>
      <p:sp>
        <p:nvSpPr>
          <p:cNvPr id="356" name="Google Shape;356;p67"/>
          <p:cNvSpPr txBox="1"/>
          <p:nvPr/>
        </p:nvSpPr>
        <p:spPr>
          <a:xfrm>
            <a:off x="465275" y="1788450"/>
            <a:ext cx="39300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checkout: </a:t>
            </a:r>
            <a:r>
              <a:rPr lang="pt-BR" sz="1350">
                <a:solidFill>
                  <a:schemeClr val="dk1"/>
                </a:solidFill>
                <a:latin typeface="DM Sans"/>
                <a:ea typeface="DM Sans"/>
                <a:cs typeface="DM Sans"/>
                <a:sym typeface="DM Sans"/>
              </a:rPr>
              <a:t>Permite alternar entre branches e também mover arquivos para um determinado commit.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merge: </a:t>
            </a:r>
            <a:r>
              <a:rPr lang="pt-BR" sz="1350">
                <a:solidFill>
                  <a:schemeClr val="dk1"/>
                </a:solidFill>
                <a:latin typeface="DM Sans"/>
                <a:ea typeface="DM Sans"/>
                <a:cs typeface="DM Sans"/>
                <a:sym typeface="DM Sans"/>
              </a:rPr>
              <a:t>Une as mudanças de uma branch em outra.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git log: </a:t>
            </a:r>
            <a:r>
              <a:rPr lang="pt-BR" sz="1350">
                <a:solidFill>
                  <a:schemeClr val="dk1"/>
                </a:solidFill>
                <a:latin typeface="DM Sans"/>
                <a:ea typeface="DM Sans"/>
                <a:cs typeface="DM Sans"/>
                <a:sym typeface="DM Sans"/>
              </a:rPr>
              <a:t>Exibe o histórico de commits do repositório.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Cheat sheet dos comandos: </a:t>
            </a:r>
            <a:r>
              <a:rPr lang="pt-BR" sz="1350" u="sng">
                <a:solidFill>
                  <a:schemeClr val="dk2"/>
                </a:solidFill>
                <a:latin typeface="DM Sans"/>
                <a:ea typeface="DM Sans"/>
                <a:cs typeface="DM Sans"/>
                <a:sym typeface="DM Sans"/>
                <a:hlinkClick r:id="rId3">
                  <a:extLst>
                    <a:ext uri="{A12FA001-AC4F-418D-AE19-62706E023703}">
                      <ahyp:hlinkClr val="tx"/>
                    </a:ext>
                  </a:extLst>
                </a:hlinkClick>
              </a:rPr>
              <a:t>GitHub Education</a:t>
            </a:r>
            <a:endParaRPr sz="135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61" name="Google Shape;361;p68"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62" name="Google Shape;362;p6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3" name="Google Shape;363;p6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6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9" name="Google Shape;369;p6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70" name="Google Shape;370;p69"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Arquivos Auxiliares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1"/>
          <p:cNvSpPr/>
          <p:nvPr/>
        </p:nvSpPr>
        <p:spPr>
          <a:xfrm>
            <a:off x="596900" y="1508675"/>
            <a:ext cx="3016200" cy="13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README.md</a:t>
            </a:r>
            <a:endParaRPr b="1" sz="4000">
              <a:solidFill>
                <a:schemeClr val="dk1"/>
              </a:solidFill>
              <a:latin typeface="DM Sans"/>
              <a:ea typeface="DM Sans"/>
              <a:cs typeface="DM Sans"/>
              <a:sym typeface="DM Sans"/>
            </a:endParaRPr>
          </a:p>
        </p:txBody>
      </p:sp>
      <p:sp>
        <p:nvSpPr>
          <p:cNvPr id="382" name="Google Shape;382;p71"/>
          <p:cNvSpPr txBox="1"/>
          <p:nvPr/>
        </p:nvSpPr>
        <p:spPr>
          <a:xfrm>
            <a:off x="457725" y="1883400"/>
            <a:ext cx="41556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Geralmente é incluído na raiz de um repositório do Github, fornece informações sobre o projeto para os usuários e desenvolvedores que visitam o repositório. O README.md é escrito em Markdown, que permite a formatação de texto e a inclusão de imagens e links.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README.md é frequentemente a primeira coisa que os usuários e desenvolvedores verão quando visitarem o repositório do Github, por isso é importante que seja bem escrito e informativo.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383" name="Google Shape;383;p71"/>
          <p:cNvPicPr preferRelativeResize="0"/>
          <p:nvPr/>
        </p:nvPicPr>
        <p:blipFill rotWithShape="1">
          <a:blip r:embed="rId3">
            <a:alphaModFix/>
          </a:blip>
          <a:srcRect b="0" l="0" r="0" t="0"/>
          <a:stretch/>
        </p:blipFill>
        <p:spPr>
          <a:xfrm>
            <a:off x="4867425" y="1854325"/>
            <a:ext cx="3985976" cy="1597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2"/>
          <p:cNvSpPr/>
          <p:nvPr/>
        </p:nvSpPr>
        <p:spPr>
          <a:xfrm>
            <a:off x="596900" y="1508675"/>
            <a:ext cx="2327100" cy="15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.gitignore</a:t>
            </a:r>
            <a:endParaRPr b="1" sz="4000">
              <a:solidFill>
                <a:schemeClr val="dk1"/>
              </a:solidFill>
              <a:latin typeface="DM Sans"/>
              <a:ea typeface="DM Sans"/>
              <a:cs typeface="DM Sans"/>
              <a:sym typeface="DM Sans"/>
            </a:endParaRPr>
          </a:p>
        </p:txBody>
      </p:sp>
      <p:sp>
        <p:nvSpPr>
          <p:cNvPr id="390" name="Google Shape;390;p72"/>
          <p:cNvSpPr txBox="1"/>
          <p:nvPr/>
        </p:nvSpPr>
        <p:spPr>
          <a:xfrm>
            <a:off x="457725" y="1883400"/>
            <a:ext cx="4155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especificar quais arquivos e pastas devem ser ignorados pelo Git durante o processo de controle de versão. Isso é útil quando há arquivos gerados automaticamente ou dados sensíveis que não devem ser compartilhados no repositório.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arquivo .gitignore é colocado na raiz do projeto e permite especificar padrões de nome de arquivo ou pasta para serem ignorados.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Exemplo de gitignore para projetos em Python: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pt-BR" sz="1350" u="sng">
                <a:solidFill>
                  <a:schemeClr val="dk2"/>
                </a:solidFill>
                <a:latin typeface="DM Sans"/>
                <a:ea typeface="DM Sans"/>
                <a:cs typeface="DM Sans"/>
                <a:sym typeface="DM Sans"/>
                <a:hlinkClick r:id="rId3">
                  <a:extLst>
                    <a:ext uri="{A12FA001-AC4F-418D-AE19-62706E023703}">
                      <ahyp:hlinkClr val="tx"/>
                    </a:ext>
                  </a:extLst>
                </a:hlinkClick>
              </a:rPr>
              <a:t>Python.gitignore</a:t>
            </a:r>
            <a:endParaRPr sz="1350">
              <a:solidFill>
                <a:schemeClr val="dk1"/>
              </a:solidFill>
              <a:latin typeface="DM Sans"/>
              <a:ea typeface="DM Sans"/>
              <a:cs typeface="DM Sans"/>
              <a:sym typeface="DM Sans"/>
            </a:endParaRPr>
          </a:p>
        </p:txBody>
      </p:sp>
      <p:pic>
        <p:nvPicPr>
          <p:cNvPr id="391" name="Google Shape;391;p72"/>
          <p:cNvPicPr preferRelativeResize="0"/>
          <p:nvPr/>
        </p:nvPicPr>
        <p:blipFill rotWithShape="1">
          <a:blip r:embed="rId4">
            <a:alphaModFix/>
          </a:blip>
          <a:srcRect b="0" l="0" r="0" t="0"/>
          <a:stretch/>
        </p:blipFill>
        <p:spPr>
          <a:xfrm>
            <a:off x="5306650" y="1809950"/>
            <a:ext cx="3343653" cy="2265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3"/>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Deploy</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deploy</a:t>
            </a:r>
            <a:endParaRPr b="1" sz="4000">
              <a:solidFill>
                <a:schemeClr val="dk1"/>
              </a:solidFill>
              <a:latin typeface="DM Sans"/>
              <a:ea typeface="DM Sans"/>
              <a:cs typeface="DM Sans"/>
              <a:sym typeface="DM Sans"/>
            </a:endParaRPr>
          </a:p>
        </p:txBody>
      </p:sp>
      <p:sp>
        <p:nvSpPr>
          <p:cNvPr id="402" name="Google Shape;402;p74"/>
          <p:cNvSpPr txBox="1"/>
          <p:nvPr/>
        </p:nvSpPr>
        <p:spPr>
          <a:xfrm>
            <a:off x="457725" y="1883400"/>
            <a:ext cx="4155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O verbo deploy, em inglês, quer dizer implantar.</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Deploy é o processo de implantar um software ou aplicativo em um ambiente de produção, tornando-o disponível para uso pelos usuários finais.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403" name="Google Shape;403;p74"/>
          <p:cNvPicPr preferRelativeResize="0"/>
          <p:nvPr/>
        </p:nvPicPr>
        <p:blipFill rotWithShape="1">
          <a:blip r:embed="rId3">
            <a:alphaModFix/>
          </a:blip>
          <a:srcRect b="0" l="0" r="0" t="0"/>
          <a:stretch/>
        </p:blipFill>
        <p:spPr>
          <a:xfrm>
            <a:off x="4701901" y="1718438"/>
            <a:ext cx="4107276" cy="2156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deploy</a:t>
            </a:r>
            <a:endParaRPr b="1" sz="4000">
              <a:solidFill>
                <a:schemeClr val="dk1"/>
              </a:solidFill>
              <a:latin typeface="DM Sans"/>
              <a:ea typeface="DM Sans"/>
              <a:cs typeface="DM Sans"/>
              <a:sym typeface="DM Sans"/>
            </a:endParaRPr>
          </a:p>
        </p:txBody>
      </p:sp>
      <p:sp>
        <p:nvSpPr>
          <p:cNvPr id="409" name="Google Shape;409;p75"/>
          <p:cNvSpPr txBox="1"/>
          <p:nvPr/>
        </p:nvSpPr>
        <p:spPr>
          <a:xfrm>
            <a:off x="457725" y="1883400"/>
            <a:ext cx="40029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deploy pode ser realizado manualmente ou automaticamente por meio de ferramentas de integração.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Durante o processo de deploy, o código-fonte é compilado, testado e implantado em um ambiente de produção, onde os usuários finais podem acessá-lo e usá-lo.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410" name="Google Shape;410;p75"/>
          <p:cNvPicPr preferRelativeResize="0"/>
          <p:nvPr/>
        </p:nvPicPr>
        <p:blipFill rotWithShape="1">
          <a:blip r:embed="rId3">
            <a:alphaModFix/>
          </a:blip>
          <a:srcRect b="0" l="0" r="0" t="0"/>
          <a:stretch/>
        </p:blipFill>
        <p:spPr>
          <a:xfrm>
            <a:off x="4613326" y="1883400"/>
            <a:ext cx="4297949" cy="2095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Deploy e GIT</a:t>
            </a:r>
            <a:endParaRPr b="1" sz="4000">
              <a:solidFill>
                <a:schemeClr val="dk1"/>
              </a:solidFill>
              <a:latin typeface="DM Sans"/>
              <a:ea typeface="DM Sans"/>
              <a:cs typeface="DM Sans"/>
              <a:sym typeface="DM Sans"/>
            </a:endParaRPr>
          </a:p>
        </p:txBody>
      </p:sp>
      <p:sp>
        <p:nvSpPr>
          <p:cNvPr id="416" name="Google Shape;416;p76"/>
          <p:cNvSpPr txBox="1"/>
          <p:nvPr/>
        </p:nvSpPr>
        <p:spPr>
          <a:xfrm>
            <a:off x="457725" y="1883400"/>
            <a:ext cx="40029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deploy pode ser realizado manualmente ou automaticamente por meio de ferramentas de integração.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Durante o processo de deploy, o código-fonte é compilado, testado e implantado em um ambiente de produção, onde os usuários finais podem acessá-lo e usá-lo.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417" name="Google Shape;417;p76"/>
          <p:cNvPicPr preferRelativeResize="0"/>
          <p:nvPr/>
        </p:nvPicPr>
        <p:blipFill rotWithShape="1">
          <a:blip r:embed="rId3">
            <a:alphaModFix/>
          </a:blip>
          <a:srcRect b="0" l="0" r="0" t="0"/>
          <a:stretch/>
        </p:blipFill>
        <p:spPr>
          <a:xfrm>
            <a:off x="4613326" y="1883400"/>
            <a:ext cx="4297949" cy="2095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Deploy e GIT</a:t>
            </a:r>
            <a:endParaRPr b="1" sz="4000">
              <a:solidFill>
                <a:schemeClr val="dk1"/>
              </a:solidFill>
              <a:latin typeface="DM Sans"/>
              <a:ea typeface="DM Sans"/>
              <a:cs typeface="DM Sans"/>
              <a:sym typeface="DM Sans"/>
            </a:endParaRPr>
          </a:p>
        </p:txBody>
      </p:sp>
      <p:sp>
        <p:nvSpPr>
          <p:cNvPr id="423" name="Google Shape;423;p77"/>
          <p:cNvSpPr txBox="1"/>
          <p:nvPr/>
        </p:nvSpPr>
        <p:spPr>
          <a:xfrm>
            <a:off x="457725" y="2181675"/>
            <a:ext cx="4656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Git ou Github são ferramentas que podem ser usadas em conjunto com outras ferramentas de integração contínua e implantação contínua (CI/CD) para automatizar o processo de deploy.</a:t>
            </a:r>
            <a:endParaRPr b="1"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Clr>
                <a:schemeClr val="dk1"/>
              </a:buClr>
              <a:buSzPts val="1100"/>
              <a:buFont typeface="Arial"/>
              <a:buNone/>
            </a:pPr>
            <a:r>
              <a:t/>
            </a:r>
            <a:endParaRPr sz="1350">
              <a:solidFill>
                <a:srgbClr val="374151"/>
              </a:solidFill>
              <a:latin typeface="DM Sans"/>
              <a:ea typeface="DM Sans"/>
              <a:cs typeface="DM Sans"/>
              <a:sym typeface="DM Sans"/>
            </a:endParaRPr>
          </a:p>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O Github também fornece recursos para integração com várias ferramentas de Deploy, como mencionado anteriormente, permitindo que os desenvolvedores configurem pipelines de implantação automatizados para seus projetos. </a:t>
            </a:r>
            <a:endParaRPr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78"/>
          <p:cNvGrpSpPr/>
          <p:nvPr/>
        </p:nvGrpSpPr>
        <p:grpSpPr>
          <a:xfrm>
            <a:off x="4202551" y="994261"/>
            <a:ext cx="738900" cy="738974"/>
            <a:chOff x="974706" y="2467173"/>
            <a:chExt cx="738900" cy="738900"/>
          </a:xfrm>
        </p:grpSpPr>
        <p:sp>
          <p:nvSpPr>
            <p:cNvPr id="429" name="Google Shape;429;p7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7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31" name="Google Shape;431;p78"/>
          <p:cNvSpPr txBox="1"/>
          <p:nvPr/>
        </p:nvSpPr>
        <p:spPr>
          <a:xfrm>
            <a:off x="1523600" y="18908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Criando um repositório no GitHub</a:t>
            </a:r>
            <a:endParaRPr b="1" sz="4000">
              <a:solidFill>
                <a:schemeClr val="dk1"/>
              </a:solidFill>
              <a:highlight>
                <a:srgbClr val="EAFF6A"/>
              </a:highlight>
              <a:latin typeface="DM Sans"/>
              <a:ea typeface="DM Sans"/>
              <a:cs typeface="DM Sans"/>
              <a:sym typeface="DM Sans"/>
            </a:endParaRPr>
          </a:p>
        </p:txBody>
      </p:sp>
      <p:sp>
        <p:nvSpPr>
          <p:cNvPr id="432" name="Google Shape;432;p78"/>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10</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79"/>
          <p:cNvGrpSpPr/>
          <p:nvPr/>
        </p:nvGrpSpPr>
        <p:grpSpPr>
          <a:xfrm>
            <a:off x="501452" y="483061"/>
            <a:ext cx="401518" cy="401518"/>
            <a:chOff x="974706" y="2467173"/>
            <a:chExt cx="738900" cy="738900"/>
          </a:xfrm>
        </p:grpSpPr>
        <p:sp>
          <p:nvSpPr>
            <p:cNvPr id="438" name="Google Shape;438;p7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7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40" name="Google Shape;440;p79"/>
          <p:cNvSpPr txBox="1"/>
          <p:nvPr/>
        </p:nvSpPr>
        <p:spPr>
          <a:xfrm>
            <a:off x="501450" y="1081750"/>
            <a:ext cx="6763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repositório no GitHub</a:t>
            </a:r>
            <a:endParaRPr b="1" sz="4000">
              <a:solidFill>
                <a:schemeClr val="dk1"/>
              </a:solidFill>
              <a:latin typeface="DM Sans"/>
              <a:ea typeface="DM Sans"/>
              <a:cs typeface="DM Sans"/>
              <a:sym typeface="DM Sans"/>
            </a:endParaRPr>
          </a:p>
        </p:txBody>
      </p:sp>
      <p:pic>
        <p:nvPicPr>
          <p:cNvPr id="441" name="Google Shape;441;p7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2" name="Google Shape;442;p79"/>
          <p:cNvSpPr txBox="1"/>
          <p:nvPr/>
        </p:nvSpPr>
        <p:spPr>
          <a:xfrm>
            <a:off x="549525" y="27109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Vamos seguir o passo a passo descrito em: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u="sng">
                <a:solidFill>
                  <a:srgbClr val="999999"/>
                </a:solidFill>
                <a:latin typeface="DM Sans"/>
                <a:ea typeface="DM Sans"/>
                <a:cs typeface="DM Sans"/>
                <a:sym typeface="DM Sans"/>
                <a:hlinkClick r:id="rId5">
                  <a:extLst>
                    <a:ext uri="{A12FA001-AC4F-418D-AE19-62706E023703}">
                      <ahyp:hlinkClr val="tx"/>
                    </a:ext>
                  </a:extLst>
                </a:hlinkClick>
              </a:rPr>
              <a:t>https://docs.github.com/pt/get-started/quickstart/create-a-repo</a:t>
            </a:r>
            <a:endParaRPr sz="1350">
              <a:solidFill>
                <a:srgbClr val="999999"/>
              </a:solidFill>
              <a:latin typeface="DM Sans"/>
              <a:ea typeface="DM Sans"/>
              <a:cs typeface="DM Sans"/>
              <a:sym typeface="DM Sans"/>
            </a:endParaRPr>
          </a:p>
        </p:txBody>
      </p:sp>
      <p:sp>
        <p:nvSpPr>
          <p:cNvPr id="443" name="Google Shape;443;p7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54" name="Google Shape;454;p81"/>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1"/>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56" name="Google Shape;456;p81"/>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57" name="Google Shape;457;p81"/>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81"/>
          <p:cNvCxnSpPr>
            <a:stCxn id="459" idx="6"/>
            <a:endCxn id="45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60" name="Google Shape;460;p81"/>
          <p:cNvCxnSpPr>
            <a:stCxn id="454" idx="6"/>
            <a:endCxn id="45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61" name="Google Shape;461;p81"/>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62" name="Google Shape;462;p81"/>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63" name="Google Shape;463;p81"/>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64" name="Google Shape;464;p81"/>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65" name="Google Shape;465;p81"/>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66" name="Google Shape;466;p81"/>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67" name="Google Shape;467;p81"/>
          <p:cNvGrpSpPr/>
          <p:nvPr/>
        </p:nvGrpSpPr>
        <p:grpSpPr>
          <a:xfrm>
            <a:off x="1731113" y="1953850"/>
            <a:ext cx="587100" cy="600300"/>
            <a:chOff x="1731113" y="1953850"/>
            <a:chExt cx="587100" cy="600300"/>
          </a:xfrm>
        </p:grpSpPr>
        <p:sp>
          <p:nvSpPr>
            <p:cNvPr id="459" name="Google Shape;459;p8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2"/>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74" name="Google Shape;474;p82"/>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75" name="Google Shape;475;p82"/>
          <p:cNvGrpSpPr/>
          <p:nvPr/>
        </p:nvGrpSpPr>
        <p:grpSpPr>
          <a:xfrm>
            <a:off x="1527125" y="2646775"/>
            <a:ext cx="3705225" cy="923925"/>
            <a:chOff x="4463725" y="2301200"/>
            <a:chExt cx="3705225" cy="923925"/>
          </a:xfrm>
        </p:grpSpPr>
        <p:pic>
          <p:nvPicPr>
            <p:cNvPr id="476" name="Google Shape;476;p82"/>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77" name="Google Shape;477;p82"/>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78" name="Google Shape;478;p82"/>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79" name="Google Shape;479;p82"/>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80" name="Google Shape;480;p82"/>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83"/>
          <p:cNvGrpSpPr/>
          <p:nvPr/>
        </p:nvGrpSpPr>
        <p:grpSpPr>
          <a:xfrm>
            <a:off x="4202550" y="994173"/>
            <a:ext cx="738900" cy="738900"/>
            <a:chOff x="5323100" y="2467173"/>
            <a:chExt cx="738900" cy="738900"/>
          </a:xfrm>
        </p:grpSpPr>
        <p:sp>
          <p:nvSpPr>
            <p:cNvPr id="486" name="Google Shape;486;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87" name="Google Shape;487;p83"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88" name="Google Shape;488;p8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Primeiro commit</a:t>
            </a:r>
            <a:endParaRPr b="1" sz="4000">
              <a:solidFill>
                <a:schemeClr val="dk1"/>
              </a:solidFill>
              <a:highlight>
                <a:srgbClr val="EAFF6A"/>
              </a:highlight>
              <a:latin typeface="DM Sans"/>
              <a:ea typeface="DM Sans"/>
              <a:cs typeface="DM Sans"/>
              <a:sym typeface="DM Sans"/>
            </a:endParaRPr>
          </a:p>
        </p:txBody>
      </p:sp>
      <p:sp>
        <p:nvSpPr>
          <p:cNvPr id="489" name="Google Shape;489;p83"/>
          <p:cNvSpPr txBox="1"/>
          <p:nvPr/>
        </p:nvSpPr>
        <p:spPr>
          <a:xfrm>
            <a:off x="987300" y="29475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595959"/>
                </a:solidFill>
                <a:latin typeface="DM Sans"/>
                <a:ea typeface="DM Sans"/>
                <a:cs typeface="DM Sans"/>
                <a:sym typeface="DM Sans"/>
              </a:rPr>
              <a:t>DESAFIO COMPLEMENTAR</a:t>
            </a:r>
            <a:endParaRPr sz="2000">
              <a:solidFill>
                <a:srgbClr val="595959"/>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4"/>
          <p:cNvSpPr txBox="1"/>
          <p:nvPr/>
        </p:nvSpPr>
        <p:spPr>
          <a:xfrm>
            <a:off x="501450" y="899375"/>
            <a:ext cx="8201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Primeiro commit</a:t>
            </a:r>
            <a:endParaRPr b="1" sz="4000">
              <a:solidFill>
                <a:schemeClr val="dk1"/>
              </a:solidFill>
              <a:latin typeface="DM Sans"/>
              <a:ea typeface="DM Sans"/>
              <a:cs typeface="DM Sans"/>
              <a:sym typeface="DM Sans"/>
            </a:endParaRPr>
          </a:p>
        </p:txBody>
      </p:sp>
      <p:pic>
        <p:nvPicPr>
          <p:cNvPr id="495" name="Google Shape;495;p8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96" name="Google Shape;496;p84"/>
          <p:cNvGrpSpPr/>
          <p:nvPr/>
        </p:nvGrpSpPr>
        <p:grpSpPr>
          <a:xfrm>
            <a:off x="475507" y="468297"/>
            <a:ext cx="431074" cy="431074"/>
            <a:chOff x="5323100" y="2467173"/>
            <a:chExt cx="738900" cy="738900"/>
          </a:xfrm>
        </p:grpSpPr>
        <p:sp>
          <p:nvSpPr>
            <p:cNvPr id="497" name="Google Shape;497;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8" name="Google Shape;498;p8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99" name="Google Shape;499;p84"/>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COMPLEMENTAR</a:t>
            </a:r>
            <a:endParaRPr>
              <a:latin typeface="DM Sans"/>
              <a:ea typeface="DM Sans"/>
              <a:cs typeface="DM Sans"/>
              <a:sym typeface="DM Sans"/>
            </a:endParaRPr>
          </a:p>
        </p:txBody>
      </p:sp>
      <p:sp>
        <p:nvSpPr>
          <p:cNvPr id="500" name="Google Shape;500;p84"/>
          <p:cNvSpPr txBox="1"/>
          <p:nvPr/>
        </p:nvSpPr>
        <p:spPr>
          <a:xfrm>
            <a:off x="457350" y="1638275"/>
            <a:ext cx="3834600" cy="280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Criar um repositório no github com os exercícios desenvolvidos até agora. </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pt-BR"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uma conta no github (se já não possui);</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 repositório;</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uma pasta na sua máquina e vincule ao repositório;</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 commit inicial e de um Push;</a:t>
            </a:r>
            <a:endParaRPr sz="1350">
              <a:solidFill>
                <a:schemeClr val="dk2"/>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a:solidFill>
                <a:schemeClr val="dk2"/>
              </a:solidFill>
              <a:latin typeface="DM Sans"/>
              <a:ea typeface="DM Sans"/>
              <a:cs typeface="DM Sans"/>
              <a:sym typeface="DM Sans"/>
            </a:endParaRPr>
          </a:p>
        </p:txBody>
      </p:sp>
      <p:sp>
        <p:nvSpPr>
          <p:cNvPr id="501" name="Google Shape;501;p84"/>
          <p:cNvSpPr txBox="1"/>
          <p:nvPr/>
        </p:nvSpPr>
        <p:spPr>
          <a:xfrm>
            <a:off x="4527575" y="1638275"/>
            <a:ext cx="3834600" cy="6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 entrega é o link do repositório</a:t>
            </a:r>
            <a:endParaRPr sz="1350">
              <a:solidFill>
                <a:schemeClr val="dk2"/>
              </a:solidFill>
              <a:latin typeface="DM Sans"/>
              <a:ea typeface="DM Sans"/>
              <a:cs typeface="DM Sans"/>
              <a:sym typeface="DM Sans"/>
            </a:endParaRPr>
          </a:p>
        </p:txBody>
      </p:sp>
      <p:sp>
        <p:nvSpPr>
          <p:cNvPr id="502" name="Google Shape;502;p84"/>
          <p:cNvSpPr txBox="1"/>
          <p:nvPr/>
        </p:nvSpPr>
        <p:spPr>
          <a:xfrm>
            <a:off x="4527575" y="2637125"/>
            <a:ext cx="33258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Crie um commit com todos os exercícios e de um Push;</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Adicione no readme o nome do curso e o seu nome;</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Adicione os tutores e o professor como colaboradores do repositório;</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508" name="Google Shape;508;p85"/>
          <p:cNvSpPr txBox="1"/>
          <p:nvPr/>
        </p:nvSpPr>
        <p:spPr>
          <a:xfrm>
            <a:off x="2109143" y="2502363"/>
            <a:ext cx="49257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Controle de Versão?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Git e GitHub</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Deploy</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Comandos Git (add, commit, push,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README.md e .gitignore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Repositório</a:t>
            </a:r>
            <a:endParaRPr sz="135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GIT e Controle de Versão</a:t>
            </a:r>
            <a:endParaRPr b="1" sz="4000">
              <a:solidFill>
                <a:srgbClr val="EAFF6A"/>
              </a:solidFill>
              <a:latin typeface="DM Sans"/>
              <a:ea typeface="DM Sans"/>
              <a:cs typeface="DM Sans"/>
              <a:sym typeface="DM Sans"/>
            </a:endParaRPr>
          </a:p>
        </p:txBody>
      </p:sp>
      <p:sp>
        <p:nvSpPr>
          <p:cNvPr id="154" name="Google Shape;154;p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06.</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Serviços de talento 🚀</a:t>
            </a:r>
            <a:endParaRPr b="1" sz="4000">
              <a:solidFill>
                <a:srgbClr val="EAFF6A"/>
              </a:solidFill>
              <a:latin typeface="DM Sans"/>
              <a:ea typeface="DM Sans"/>
              <a:cs typeface="DM Sans"/>
              <a:sym typeface="DM Sans"/>
            </a:endParaRPr>
          </a:p>
        </p:txBody>
      </p:sp>
      <p:sp>
        <p:nvSpPr>
          <p:cNvPr id="514" name="Google Shape;514;p86"/>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Potencialize sua jornada! Na Coderhouse você pode adquirir </a:t>
            </a:r>
            <a:r>
              <a:rPr b="1" lang="pt-BR" sz="2000">
                <a:solidFill>
                  <a:schemeClr val="dk1"/>
                </a:solidFill>
                <a:highlight>
                  <a:srgbClr val="EAFF6A"/>
                </a:highlight>
                <a:latin typeface="DM Sans"/>
                <a:ea typeface="DM Sans"/>
                <a:cs typeface="DM Sans"/>
                <a:sym typeface="DM Sans"/>
              </a:rPr>
              <a:t>serviços de desenvolvimento profissional</a:t>
            </a:r>
            <a:r>
              <a:rPr b="1" lang="pt-BR" sz="2000">
                <a:solidFill>
                  <a:schemeClr val="dk1"/>
                </a:solidFill>
                <a:latin typeface="DM Sans"/>
                <a:ea typeface="DM Sans"/>
                <a:cs typeface="DM Sans"/>
                <a:sym typeface="DM Sans"/>
              </a:rPr>
              <a:t> </a:t>
            </a:r>
            <a:r>
              <a:rPr b="1" lang="pt-BR" sz="2000">
                <a:solidFill>
                  <a:schemeClr val="lt1"/>
                </a:solidFill>
                <a:latin typeface="DM Sans"/>
                <a:ea typeface="DM Sans"/>
                <a:cs typeface="DM Sans"/>
                <a:sym typeface="DM Sans"/>
              </a:rPr>
              <a:t>com foco em</a:t>
            </a:r>
            <a:r>
              <a:rPr b="1" lang="pt-BR" sz="2000">
                <a:solidFill>
                  <a:srgbClr val="EAFF6A"/>
                </a:solidFill>
                <a:latin typeface="DM Sans"/>
                <a:ea typeface="DM Sans"/>
                <a:cs typeface="DM Sans"/>
                <a:sym typeface="DM Sans"/>
              </a:rPr>
              <a:t> currículo</a:t>
            </a:r>
            <a:r>
              <a:rPr b="1" lang="pt-BR" sz="2000">
                <a:solidFill>
                  <a:schemeClr val="lt1"/>
                </a:solidFill>
                <a:latin typeface="DM Sans"/>
                <a:ea typeface="DM Sans"/>
                <a:cs typeface="DM Sans"/>
                <a:sym typeface="DM Sans"/>
              </a:rPr>
              <a:t>, </a:t>
            </a:r>
            <a:r>
              <a:rPr b="1" lang="pt-BR" sz="2000">
                <a:solidFill>
                  <a:srgbClr val="EAFF6A"/>
                </a:solidFill>
                <a:latin typeface="DM Sans"/>
                <a:ea typeface="DM Sans"/>
                <a:cs typeface="DM Sans"/>
                <a:sym typeface="DM Sans"/>
              </a:rPr>
              <a:t>LinkedIn</a:t>
            </a:r>
            <a:r>
              <a:rPr b="1" lang="pt-BR" sz="2000">
                <a:solidFill>
                  <a:schemeClr val="lt1"/>
                </a:solidFill>
                <a:latin typeface="DM Sans"/>
                <a:ea typeface="DM Sans"/>
                <a:cs typeface="DM Sans"/>
                <a:sym typeface="DM Sans"/>
              </a:rPr>
              <a:t> e </a:t>
            </a:r>
            <a:r>
              <a:rPr b="1" lang="pt-BR" sz="2000">
                <a:solidFill>
                  <a:srgbClr val="EAFF6A"/>
                </a:solidFill>
                <a:latin typeface="DM Sans"/>
                <a:ea typeface="DM Sans"/>
                <a:cs typeface="DM Sans"/>
                <a:sym typeface="DM Sans"/>
              </a:rPr>
              <a:t>entrevistas</a:t>
            </a:r>
            <a:r>
              <a:rPr b="1" lang="pt-BR"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grpSp>
        <p:nvGrpSpPr>
          <p:cNvPr id="515" name="Google Shape;515;p86"/>
          <p:cNvGrpSpPr/>
          <p:nvPr/>
        </p:nvGrpSpPr>
        <p:grpSpPr>
          <a:xfrm>
            <a:off x="2663652" y="3193628"/>
            <a:ext cx="3747002" cy="831791"/>
            <a:chOff x="3283438" y="3408200"/>
            <a:chExt cx="2538275" cy="1036500"/>
          </a:xfrm>
        </p:grpSpPr>
        <p:sp>
          <p:nvSpPr>
            <p:cNvPr id="516" name="Google Shape;516;p86"/>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6"/>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 Serviços</a:t>
              </a:r>
              <a:r>
                <a:rPr lang="pt-BR" sz="1300">
                  <a:solidFill>
                    <a:schemeClr val="lt1"/>
                  </a:solidFill>
                  <a:latin typeface="DM Sans"/>
                  <a:ea typeface="DM Sans"/>
                  <a:cs typeface="DM Sans"/>
                  <a:sym typeface="DM Sans"/>
                </a:rPr>
                <a:t>. Agora é só escolher o serviço que deseja adquirir.</a:t>
              </a:r>
              <a:endParaRPr sz="1300">
                <a:solidFill>
                  <a:srgbClr val="EAFF6A"/>
                </a:solidFill>
                <a:latin typeface="DM Sans"/>
                <a:ea typeface="DM Sans"/>
                <a:cs typeface="DM Sans"/>
                <a:sym typeface="DM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87"/>
          <p:cNvGrpSpPr/>
          <p:nvPr/>
        </p:nvGrpSpPr>
        <p:grpSpPr>
          <a:xfrm>
            <a:off x="4202550" y="1278135"/>
            <a:ext cx="738900" cy="738900"/>
            <a:chOff x="4202550" y="994173"/>
            <a:chExt cx="738900" cy="738900"/>
          </a:xfrm>
        </p:grpSpPr>
        <p:sp>
          <p:nvSpPr>
            <p:cNvPr id="523" name="Google Shape;523;p8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24" name="Google Shape;524;p8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25" name="Google Shape;525;p8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31" name="Google Shape;531;p88"/>
          <p:cNvGrpSpPr/>
          <p:nvPr/>
        </p:nvGrpSpPr>
        <p:grpSpPr>
          <a:xfrm>
            <a:off x="457358" y="468285"/>
            <a:ext cx="431074" cy="431074"/>
            <a:chOff x="4202550" y="994173"/>
            <a:chExt cx="738900" cy="738900"/>
          </a:xfrm>
        </p:grpSpPr>
        <p:sp>
          <p:nvSpPr>
            <p:cNvPr id="532" name="Google Shape;532;p8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33" name="Google Shape;533;p8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34" name="Google Shape;534;p8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35" name="Google Shape;535;p88"/>
          <p:cNvSpPr txBox="1"/>
          <p:nvPr/>
        </p:nvSpPr>
        <p:spPr>
          <a:xfrm>
            <a:off x="457350" y="1725800"/>
            <a:ext cx="38346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Git</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4">
                  <a:extLst>
                    <a:ext uri="{A12FA001-AC4F-418D-AE19-62706E023703}">
                      <ahyp:hlinkClr val="tx"/>
                    </a:ext>
                  </a:extLst>
                </a:hlinkClick>
              </a:rPr>
              <a:t>Git cheat sheet</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GitHub</a:t>
            </a:r>
            <a:endParaRPr sz="1350" u="sng">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5">
                  <a:extLst>
                    <a:ext uri="{A12FA001-AC4F-418D-AE19-62706E023703}">
                      <ahyp:hlinkClr val="tx"/>
                    </a:ext>
                  </a:extLst>
                </a:hlinkClick>
              </a:rPr>
              <a:t>Criando um repositório</a:t>
            </a:r>
            <a:r>
              <a:rPr lang="pt-BR" sz="1350" u="sng">
                <a:solidFill>
                  <a:srgbClr val="666666"/>
                </a:solidFill>
                <a:latin typeface="DM Sans"/>
                <a:ea typeface="DM Sans"/>
                <a:cs typeface="DM Sans"/>
                <a:sym typeface="DM Sans"/>
                <a:hlinkClick r:id="rId6">
                  <a:extLst>
                    <a:ext uri="{A12FA001-AC4F-418D-AE19-62706E023703}">
                      <ahyp:hlinkClr val="tx"/>
                    </a:ext>
                  </a:extLst>
                </a:hlinkClick>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GitHub</a:t>
            </a:r>
            <a:endParaRPr b="1"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666666"/>
                </a:solidFill>
                <a:latin typeface="DM Sans"/>
                <a:ea typeface="DM Sans"/>
                <a:cs typeface="DM Sans"/>
                <a:sym typeface="DM Sans"/>
                <a:hlinkClick r:id="rId7">
                  <a:extLst>
                    <a:ext uri="{A12FA001-AC4F-418D-AE19-62706E023703}">
                      <ahyp:hlinkClr val="tx"/>
                    </a:ext>
                  </a:extLst>
                </a:hlinkClick>
              </a:rPr>
              <a:t>Python.gitignore</a:t>
            </a:r>
            <a:r>
              <a:rPr lang="pt-BR" sz="1350">
                <a:solidFill>
                  <a:schemeClr val="dk2"/>
                </a:solidFill>
                <a:latin typeface="DM Sans"/>
                <a:ea typeface="DM Sans"/>
                <a:cs typeface="DM Sans"/>
                <a:sym typeface="DM Sans"/>
              </a:rPr>
              <a:t> | </a:t>
            </a:r>
            <a:r>
              <a:rPr b="1" lang="pt-BR" sz="1350">
                <a:solidFill>
                  <a:schemeClr val="dk2"/>
                </a:solidFill>
                <a:latin typeface="DM Sans"/>
                <a:ea typeface="DM Sans"/>
                <a:cs typeface="DM Sans"/>
                <a:sym typeface="DM Sans"/>
              </a:rPr>
              <a:t>GitHub</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60" name="Google Shape;160;p42"/>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61" name="Google Shape;161;p42"/>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O que é Controle de Versão?;</a:t>
            </a:r>
            <a:endParaRPr b="1" sz="1350">
              <a:solidFill>
                <a:schemeClr val="lt1"/>
              </a:solidFill>
              <a:latin typeface="DM Sans"/>
              <a:ea typeface="DM Sans"/>
              <a:cs typeface="DM Sans"/>
              <a:sym typeface="DM Sans"/>
            </a:endParaRPr>
          </a:p>
        </p:txBody>
      </p:sp>
      <p:pic>
        <p:nvPicPr>
          <p:cNvPr id="162" name="Google Shape;162;p42"/>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3" name="Google Shape;163;p42"/>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Qual a diferença de Git e GitHub;</a:t>
            </a:r>
            <a:endParaRPr b="1" sz="1350">
              <a:solidFill>
                <a:schemeClr val="lt1"/>
              </a:solidFill>
              <a:latin typeface="DM Sans"/>
              <a:ea typeface="DM Sans"/>
              <a:cs typeface="DM Sans"/>
              <a:sym typeface="DM Sans"/>
            </a:endParaRPr>
          </a:p>
        </p:txBody>
      </p:sp>
      <p:pic>
        <p:nvPicPr>
          <p:cNvPr id="164" name="Google Shape;164;p42"/>
          <p:cNvPicPr preferRelativeResize="0"/>
          <p:nvPr/>
        </p:nvPicPr>
        <p:blipFill>
          <a:blip r:embed="rId3">
            <a:alphaModFix/>
          </a:blip>
          <a:stretch>
            <a:fillRect/>
          </a:stretch>
        </p:blipFill>
        <p:spPr>
          <a:xfrm>
            <a:off x="2172138" y="2832688"/>
            <a:ext cx="196975" cy="196975"/>
          </a:xfrm>
          <a:prstGeom prst="rect">
            <a:avLst/>
          </a:prstGeom>
          <a:noFill/>
          <a:ln>
            <a:noFill/>
          </a:ln>
        </p:spPr>
      </p:pic>
      <p:sp>
        <p:nvSpPr>
          <p:cNvPr id="165" name="Google Shape;165;p42"/>
          <p:cNvSpPr txBox="1"/>
          <p:nvPr/>
        </p:nvSpPr>
        <p:spPr>
          <a:xfrm>
            <a:off x="2690561" y="2744025"/>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Comandos principais do Git;</a:t>
            </a:r>
            <a:endParaRPr b="1" sz="1350">
              <a:solidFill>
                <a:schemeClr val="lt1"/>
              </a:solidFill>
              <a:latin typeface="DM Sans"/>
              <a:ea typeface="DM Sans"/>
              <a:cs typeface="DM Sans"/>
              <a:sym typeface="DM Sans"/>
            </a:endParaRPr>
          </a:p>
        </p:txBody>
      </p:sp>
      <p:pic>
        <p:nvPicPr>
          <p:cNvPr id="166" name="Google Shape;166;p42"/>
          <p:cNvPicPr preferRelativeResize="0"/>
          <p:nvPr/>
        </p:nvPicPr>
        <p:blipFill>
          <a:blip r:embed="rId3">
            <a:alphaModFix/>
          </a:blip>
          <a:stretch>
            <a:fillRect/>
          </a:stretch>
        </p:blipFill>
        <p:spPr>
          <a:xfrm>
            <a:off x="2172738" y="3515950"/>
            <a:ext cx="196975" cy="196975"/>
          </a:xfrm>
          <a:prstGeom prst="rect">
            <a:avLst/>
          </a:prstGeom>
          <a:noFill/>
          <a:ln>
            <a:noFill/>
          </a:ln>
        </p:spPr>
      </p:pic>
      <p:sp>
        <p:nvSpPr>
          <p:cNvPr id="167" name="Google Shape;167;p42"/>
          <p:cNvSpPr txBox="1"/>
          <p:nvPr/>
        </p:nvSpPr>
        <p:spPr>
          <a:xfrm>
            <a:off x="2690550" y="34333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Deploy;</a:t>
            </a:r>
            <a:endParaRPr sz="1350">
              <a:solidFill>
                <a:schemeClr val="lt1"/>
              </a:solidFill>
              <a:latin typeface="DM Sans"/>
              <a:ea typeface="DM Sans"/>
              <a:cs typeface="DM Sans"/>
              <a:sym typeface="DM Sans"/>
            </a:endParaRPr>
          </a:p>
        </p:txBody>
      </p:sp>
      <p:cxnSp>
        <p:nvCxnSpPr>
          <p:cNvPr id="168" name="Google Shape;168;p42"/>
          <p:cNvCxnSpPr>
            <a:stCxn id="160" idx="2"/>
            <a:endCxn id="162"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69" name="Google Shape;169;p42"/>
          <p:cNvCxnSpPr>
            <a:stCxn id="162" idx="2"/>
            <a:endCxn id="164" idx="0"/>
          </p:cNvCxnSpPr>
          <p:nvPr/>
        </p:nvCxnSpPr>
        <p:spPr>
          <a:xfrm flipH="1" rot="-5400000">
            <a:off x="2042475" y="2603837"/>
            <a:ext cx="456900" cy="600"/>
          </a:xfrm>
          <a:prstGeom prst="bentConnector3">
            <a:avLst>
              <a:gd fmla="val 50011" name="adj1"/>
            </a:avLst>
          </a:prstGeom>
          <a:noFill/>
          <a:ln cap="flat" cmpd="sng" w="9525">
            <a:solidFill>
              <a:srgbClr val="EAFF6A"/>
            </a:solidFill>
            <a:prstDash val="solid"/>
            <a:round/>
            <a:headEnd len="med" w="med" type="none"/>
            <a:tailEnd len="med" w="med" type="none"/>
          </a:ln>
        </p:spPr>
      </p:cxnSp>
      <p:cxnSp>
        <p:nvCxnSpPr>
          <p:cNvPr id="170" name="Google Shape;170;p42"/>
          <p:cNvCxnSpPr/>
          <p:nvPr/>
        </p:nvCxnSpPr>
        <p:spPr>
          <a:xfrm flipH="1" rot="-5400000">
            <a:off x="2032875" y="3272438"/>
            <a:ext cx="476700" cy="600"/>
          </a:xfrm>
          <a:prstGeom prst="bentConnector3">
            <a:avLst>
              <a:gd fmla="val 50000" name="adj1"/>
            </a:avLst>
          </a:prstGeom>
          <a:noFill/>
          <a:ln cap="flat" cmpd="sng" w="9525">
            <a:solidFill>
              <a:srgbClr val="EAFF6A"/>
            </a:solidFill>
            <a:prstDash val="solid"/>
            <a:round/>
            <a:headEnd len="med" w="med" type="none"/>
            <a:tailEnd len="med" w="med" type="none"/>
          </a:ln>
        </p:spPr>
      </p:cxnSp>
      <p:pic>
        <p:nvPicPr>
          <p:cNvPr id="171" name="Google Shape;171;p42"/>
          <p:cNvPicPr preferRelativeResize="0"/>
          <p:nvPr/>
        </p:nvPicPr>
        <p:blipFill>
          <a:blip r:embed="rId3">
            <a:alphaModFix/>
          </a:blip>
          <a:stretch>
            <a:fillRect/>
          </a:stretch>
        </p:blipFill>
        <p:spPr>
          <a:xfrm>
            <a:off x="2172138" y="4199213"/>
            <a:ext cx="196975" cy="196975"/>
          </a:xfrm>
          <a:prstGeom prst="rect">
            <a:avLst/>
          </a:prstGeom>
          <a:noFill/>
          <a:ln>
            <a:noFill/>
          </a:ln>
        </p:spPr>
      </p:pic>
      <p:sp>
        <p:nvSpPr>
          <p:cNvPr id="172" name="Google Shape;172;p42"/>
          <p:cNvSpPr txBox="1"/>
          <p:nvPr/>
        </p:nvSpPr>
        <p:spPr>
          <a:xfrm>
            <a:off x="2690550" y="40910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Criando um repositório.</a:t>
            </a:r>
            <a:endParaRPr b="1" sz="1350">
              <a:solidFill>
                <a:schemeClr val="lt1"/>
              </a:solidFill>
              <a:latin typeface="DM Sans"/>
              <a:ea typeface="DM Sans"/>
              <a:cs typeface="DM Sans"/>
              <a:sym typeface="DM Sans"/>
            </a:endParaRPr>
          </a:p>
        </p:txBody>
      </p:sp>
      <p:cxnSp>
        <p:nvCxnSpPr>
          <p:cNvPr id="173" name="Google Shape;173;p42"/>
          <p:cNvCxnSpPr>
            <a:stCxn id="166" idx="2"/>
            <a:endCxn id="171" idx="0"/>
          </p:cNvCxnSpPr>
          <p:nvPr/>
        </p:nvCxnSpPr>
        <p:spPr>
          <a:xfrm rot="5400000">
            <a:off x="2027775" y="3955775"/>
            <a:ext cx="486300" cy="600"/>
          </a:xfrm>
          <a:prstGeom prst="bentConnector3">
            <a:avLst>
              <a:gd fmla="val 49999"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3"/>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DEFC52"/>
                </a:solidFill>
                <a:latin typeface="DM Sans"/>
                <a:ea typeface="DM Sans"/>
                <a:cs typeface="DM Sans"/>
                <a:sym typeface="DM Sans"/>
              </a:rPr>
              <a:t>Controle de Versão</a:t>
            </a:r>
            <a:endParaRPr b="1" sz="4000">
              <a:solidFill>
                <a:srgbClr val="DEFC5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Controle de Versão</a:t>
            </a:r>
            <a:endParaRPr b="1" sz="4000">
              <a:solidFill>
                <a:schemeClr val="dk1"/>
              </a:solidFill>
              <a:latin typeface="DM Sans"/>
              <a:ea typeface="DM Sans"/>
              <a:cs typeface="DM Sans"/>
              <a:sym typeface="DM Sans"/>
            </a:endParaRPr>
          </a:p>
        </p:txBody>
      </p:sp>
      <p:sp>
        <p:nvSpPr>
          <p:cNvPr id="184" name="Google Shape;184;p44"/>
          <p:cNvSpPr txBox="1"/>
          <p:nvPr/>
        </p:nvSpPr>
        <p:spPr>
          <a:xfrm>
            <a:off x="457725" y="2290650"/>
            <a:ext cx="4656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Ou </a:t>
            </a:r>
            <a:r>
              <a:rPr b="1" lang="pt-BR" sz="1350">
                <a:solidFill>
                  <a:schemeClr val="dk1"/>
                </a:solidFill>
                <a:highlight>
                  <a:srgbClr val="EAFF6A"/>
                </a:highlight>
                <a:latin typeface="DM Sans"/>
                <a:ea typeface="DM Sans"/>
                <a:cs typeface="DM Sans"/>
                <a:sym typeface="DM Sans"/>
              </a:rPr>
              <a:t>Version control (VC)</a:t>
            </a:r>
            <a:r>
              <a:rPr lang="pt-BR" sz="1350">
                <a:solidFill>
                  <a:schemeClr val="dk1"/>
                </a:solidFill>
                <a:latin typeface="DM Sans"/>
                <a:ea typeface="DM Sans"/>
                <a:cs typeface="DM Sans"/>
                <a:sym typeface="DM Sans"/>
              </a:rPr>
              <a:t> é </a:t>
            </a:r>
            <a:r>
              <a:rPr b="1" lang="pt-BR" sz="1350">
                <a:solidFill>
                  <a:schemeClr val="dk1"/>
                </a:solidFill>
                <a:latin typeface="DM Sans"/>
                <a:ea typeface="DM Sans"/>
                <a:cs typeface="DM Sans"/>
                <a:sym typeface="DM Sans"/>
              </a:rPr>
              <a:t>o processo de gerenciar e controlar as mudanças no código fonte de um software ao longo do tempo.</a:t>
            </a:r>
            <a:r>
              <a:rPr lang="pt-BR" sz="1350">
                <a:solidFill>
                  <a:schemeClr val="dk1"/>
                </a:solidFill>
                <a:latin typeface="DM Sans"/>
                <a:ea typeface="DM Sans"/>
                <a:cs typeface="DM Sans"/>
                <a:sym typeface="DM Sans"/>
              </a:rPr>
              <a:t> É um sistema que permite aos desenvolvedores monitorar e registrar as alterações realizadas no código-fonte, e ter a capacidade de voltar a versões anteriores se necessário.</a:t>
            </a:r>
            <a:endParaRPr sz="1350">
              <a:solidFill>
                <a:schemeClr val="dk1"/>
              </a:solidFill>
              <a:latin typeface="DM Sans"/>
              <a:ea typeface="DM Sans"/>
              <a:cs typeface="DM Sans"/>
              <a:sym typeface="DM Sans"/>
            </a:endParaRPr>
          </a:p>
        </p:txBody>
      </p:sp>
      <p:pic>
        <p:nvPicPr>
          <p:cNvPr id="185" name="Google Shape;185;p44"/>
          <p:cNvPicPr preferRelativeResize="0"/>
          <p:nvPr/>
        </p:nvPicPr>
        <p:blipFill rotWithShape="1">
          <a:blip r:embed="rId3">
            <a:alphaModFix/>
          </a:blip>
          <a:srcRect b="0" l="4689" r="0" t="0"/>
          <a:stretch/>
        </p:blipFill>
        <p:spPr>
          <a:xfrm>
            <a:off x="6213500" y="718550"/>
            <a:ext cx="2240300" cy="3217100"/>
          </a:xfrm>
          <a:prstGeom prst="rect">
            <a:avLst/>
          </a:prstGeom>
          <a:noFill/>
          <a:ln cap="flat" cmpd="sng" w="9525">
            <a:solidFill>
              <a:schemeClr val="dk2"/>
            </a:solidFill>
            <a:prstDash val="solid"/>
            <a:round/>
            <a:headEnd len="sm" w="sm" type="none"/>
            <a:tailEnd len="sm" w="sm" type="none"/>
          </a:ln>
        </p:spPr>
      </p:pic>
      <p:sp>
        <p:nvSpPr>
          <p:cNvPr id="186" name="Google Shape;186;p44"/>
          <p:cNvSpPr txBox="1"/>
          <p:nvPr/>
        </p:nvSpPr>
        <p:spPr>
          <a:xfrm>
            <a:off x="508575" y="4171600"/>
            <a:ext cx="247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000000"/>
                </a:solidFill>
                <a:latin typeface="DM Sans"/>
                <a:ea typeface="DM Sans"/>
                <a:cs typeface="DM Sans"/>
                <a:sym typeface="DM Sans"/>
              </a:rPr>
              <a:t>Quem nunca fez isso!!!</a:t>
            </a:r>
            <a:endParaRPr i="0" sz="14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5"/>
          <p:cNvSpPr/>
          <p:nvPr/>
        </p:nvSpPr>
        <p:spPr>
          <a:xfrm>
            <a:off x="508000" y="1465025"/>
            <a:ext cx="44835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5"/>
          <p:cNvSpPr/>
          <p:nvPr/>
        </p:nvSpPr>
        <p:spPr>
          <a:xfrm>
            <a:off x="508000" y="1980675"/>
            <a:ext cx="16569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Vantagens do uso de VC</a:t>
            </a:r>
            <a:endParaRPr b="1" sz="4000">
              <a:solidFill>
                <a:schemeClr val="dk1"/>
              </a:solidFill>
              <a:latin typeface="DM Sans"/>
              <a:ea typeface="DM Sans"/>
              <a:cs typeface="DM Sans"/>
              <a:sym typeface="DM Sans"/>
            </a:endParaRPr>
          </a:p>
        </p:txBody>
      </p:sp>
      <p:sp>
        <p:nvSpPr>
          <p:cNvPr id="194" name="Google Shape;194;p45"/>
          <p:cNvSpPr txBox="1"/>
          <p:nvPr/>
        </p:nvSpPr>
        <p:spPr>
          <a:xfrm>
            <a:off x="457725" y="2364050"/>
            <a:ext cx="4656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Facilidade de uso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Velocidade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Colaboração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Histórico de alterações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Ramificação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Suporte para grandes projetos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Comunidade ativa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Integração</a:t>
            </a:r>
            <a:endParaRPr sz="1350">
              <a:solidFill>
                <a:schemeClr val="dk1"/>
              </a:solidFill>
              <a:latin typeface="DM Sans"/>
              <a:ea typeface="DM Sans"/>
              <a:cs typeface="DM Sans"/>
              <a:sym typeface="DM Sans"/>
            </a:endParaRPr>
          </a:p>
        </p:txBody>
      </p:sp>
      <p:pic>
        <p:nvPicPr>
          <p:cNvPr id="195" name="Google Shape;195;p45"/>
          <p:cNvPicPr preferRelativeResize="0"/>
          <p:nvPr/>
        </p:nvPicPr>
        <p:blipFill rotWithShape="1">
          <a:blip r:embed="rId3">
            <a:alphaModFix/>
          </a:blip>
          <a:srcRect b="3227" l="0" r="0" t="3227"/>
          <a:stretch/>
        </p:blipFill>
        <p:spPr>
          <a:xfrm>
            <a:off x="5479361" y="0"/>
            <a:ext cx="3664639" cy="5143501"/>
          </a:xfrm>
          <a:prstGeom prst="rect">
            <a:avLst/>
          </a:prstGeom>
          <a:noFill/>
          <a:ln>
            <a:noFill/>
          </a:ln>
        </p:spPr>
      </p:pic>
      <p:pic>
        <p:nvPicPr>
          <p:cNvPr id="196" name="Google Shape;196;p4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